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91" r:id="rId2"/>
    <p:sldId id="281"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6" r:id="rId18"/>
    <p:sldId id="315" r:id="rId19"/>
    <p:sldId id="317" r:id="rId20"/>
    <p:sldId id="318" r:id="rId21"/>
    <p:sldId id="29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A53"/>
    <a:srgbClr val="535A65"/>
    <a:srgbClr val="ABACAF"/>
    <a:srgbClr val="E1E1E1"/>
    <a:srgbClr val="A5A9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showGuides="1">
      <p:cViewPr varScale="1">
        <p:scale>
          <a:sx n="86" d="100"/>
          <a:sy n="86" d="100"/>
        </p:scale>
        <p:origin x="706" y="6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1BBF450-9E86-E161-D0CA-22E929E9CD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86CEB734-5F18-2933-B3D6-D98ABFB394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91B4DD-E20A-463A-90F1-DE3BCB9C69B8}" type="datetime1">
              <a:rPr lang="zh-CN" altLang="en-US" smtClean="0"/>
              <a:t>2022-05-03</a:t>
            </a:fld>
            <a:endParaRPr lang="zh-CN" altLang="en-US"/>
          </a:p>
        </p:txBody>
      </p:sp>
      <p:sp>
        <p:nvSpPr>
          <p:cNvPr id="4" name="页脚占位符 3">
            <a:extLst>
              <a:ext uri="{FF2B5EF4-FFF2-40B4-BE49-F238E27FC236}">
                <a16:creationId xmlns:a16="http://schemas.microsoft.com/office/drawing/2014/main" id="{FD86EFA3-D2CD-BBBF-9165-9ECCCEB73D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4545CB4D-6CAA-DB40-25EF-02F9101B48C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9E6F91-4D1F-4829-B801-EFD8A8FD57DF}" type="slidenum">
              <a:rPr lang="zh-CN" altLang="en-US" smtClean="0"/>
              <a:t>‹#›</a:t>
            </a:fld>
            <a:endParaRPr lang="zh-CN" altLang="en-US"/>
          </a:p>
        </p:txBody>
      </p:sp>
    </p:spTree>
    <p:extLst>
      <p:ext uri="{BB962C8B-B14F-4D97-AF65-F5344CB8AC3E}">
        <p14:creationId xmlns:p14="http://schemas.microsoft.com/office/powerpoint/2010/main" val="2231813785"/>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image1.png>
</file>

<file path=ppt/media/image10.jpg>
</file>

<file path=ppt/media/image11.jp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226C23-A74D-445A-A1E3-E89B88C0F2BF}" type="datetime1">
              <a:rPr lang="zh-CN" altLang="en-US" smtClean="0"/>
              <a:t>2022-05-03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9AFC13-E234-4439-B184-4DB23F2645A1}" type="slidenum">
              <a:rPr lang="zh-CN" altLang="en-US" smtClean="0"/>
              <a:t>‹#›</a:t>
            </a:fld>
            <a:endParaRPr lang="zh-CN" altLang="en-US"/>
          </a:p>
        </p:txBody>
      </p:sp>
    </p:spTree>
    <p:extLst>
      <p:ext uri="{BB962C8B-B14F-4D97-AF65-F5344CB8AC3E}">
        <p14:creationId xmlns:p14="http://schemas.microsoft.com/office/powerpoint/2010/main" val="536985301"/>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2022-05-03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0E0B5D-8643-46D7-A6A0-050AFAE31061}" type="datetimeFigureOut">
              <a:rPr lang="zh-CN" altLang="en-US" smtClean="0"/>
              <a:t>2022-05-03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B378F-9D76-4EBA-95A7-D6A21C17A8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56"/>
            <a:ext cx="12195477" cy="6859956"/>
          </a:xfrm>
          <a:prstGeom prst="rect">
            <a:avLst/>
          </a:prstGeom>
        </p:spPr>
      </p:pic>
      <p:sp>
        <p:nvSpPr>
          <p:cNvPr id="8" name="文本框 7"/>
          <p:cNvSpPr txBox="1"/>
          <p:nvPr/>
        </p:nvSpPr>
        <p:spPr>
          <a:xfrm>
            <a:off x="4308252" y="2363275"/>
            <a:ext cx="8365074" cy="1754326"/>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defRPr/>
            </a:pPr>
            <a:r>
              <a:rPr lang="en-US" altLang="zh-CN" sz="5400" dirty="0">
                <a:solidFill>
                  <a:srgbClr val="F2F2F2"/>
                </a:solidFill>
                <a:latin typeface="微软雅黑" panose="020B0503020204020204" pitchFamily="34" charset="-122"/>
                <a:ea typeface="微软雅黑" panose="020B0503020204020204" pitchFamily="34" charset="-122"/>
              </a:rPr>
              <a:t>DES Algorithm</a:t>
            </a:r>
          </a:p>
          <a:p>
            <a:pPr algn="l">
              <a:defRPr/>
            </a:pPr>
            <a:endParaRPr lang="zh-CN" altLang="en-US" sz="5400" dirty="0">
              <a:solidFill>
                <a:srgbClr val="F2F2F2"/>
              </a:solidFill>
              <a:latin typeface="微软雅黑" panose="020B0503020204020204" pitchFamily="34" charset="-122"/>
              <a:ea typeface="微软雅黑" panose="020B0503020204020204" pitchFamily="34" charset="-122"/>
            </a:endParaRPr>
          </a:p>
        </p:txBody>
      </p:sp>
      <p:grpSp>
        <p:nvGrpSpPr>
          <p:cNvPr id="77" name="组合 76"/>
          <p:cNvGrpSpPr/>
          <p:nvPr/>
        </p:nvGrpSpPr>
        <p:grpSpPr>
          <a:xfrm>
            <a:off x="4447952" y="4006418"/>
            <a:ext cx="4424427" cy="337185"/>
            <a:chOff x="3109521" y="6517260"/>
            <a:chExt cx="2612246" cy="337185"/>
          </a:xfrm>
          <a:noFill/>
        </p:grpSpPr>
        <p:sp>
          <p:nvSpPr>
            <p:cNvPr id="78" name="文本框 6"/>
            <p:cNvSpPr txBox="1"/>
            <p:nvPr/>
          </p:nvSpPr>
          <p:spPr>
            <a:xfrm>
              <a:off x="3109521" y="6517260"/>
              <a:ext cx="1037677" cy="337185"/>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303842"/>
                  </a:solidFill>
                  <a:latin typeface="微软雅黑" panose="020B0503020204020204" pitchFamily="34" charset="-122"/>
                  <a:ea typeface="微软雅黑" panose="020B0503020204020204" pitchFamily="34" charset="-122"/>
                </a:rPr>
                <a:t>汇报人：穆文翰</a:t>
              </a:r>
            </a:p>
          </p:txBody>
        </p:sp>
        <p:sp>
          <p:nvSpPr>
            <p:cNvPr id="79" name="文本框 7"/>
            <p:cNvSpPr txBox="1"/>
            <p:nvPr/>
          </p:nvSpPr>
          <p:spPr>
            <a:xfrm>
              <a:off x="4684090" y="6517260"/>
              <a:ext cx="1037677" cy="337185"/>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303842"/>
                  </a:solidFill>
                  <a:latin typeface="微软雅黑" panose="020B0503020204020204" pitchFamily="34" charset="-122"/>
                  <a:ea typeface="微软雅黑" panose="020B0503020204020204" pitchFamily="34" charset="-122"/>
                </a:rPr>
                <a:t>指导老师：李莉</a:t>
              </a:r>
            </a:p>
          </p:txBody>
        </p:sp>
      </p:gr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b="35522"/>
          <a:stretch>
            <a:fillRect/>
          </a:stretch>
        </p:blipFill>
        <p:spPr>
          <a:xfrm>
            <a:off x="165988" y="330238"/>
            <a:ext cx="4310314" cy="5511762"/>
          </a:xfrm>
          <a:prstGeom prst="rect">
            <a:avLst/>
          </a:prstGeom>
          <a:noFill/>
        </p:spPr>
      </p:pic>
      <p:pic>
        <p:nvPicPr>
          <p:cNvPr id="26" name="图片 25"/>
          <p:cNvPicPr>
            <a:picLocks noChangeAspect="1"/>
          </p:cNvPicPr>
          <p:nvPr/>
        </p:nvPicPr>
        <p:blipFill>
          <a:blip r:embed="rId7"/>
          <a:stretch>
            <a:fillRect/>
          </a:stretch>
        </p:blipFill>
        <p:spPr>
          <a:xfrm>
            <a:off x="9866367" y="2382465"/>
            <a:ext cx="1075754" cy="1009116"/>
          </a:xfrm>
          <a:prstGeom prst="rect">
            <a:avLst/>
          </a:prstGeom>
        </p:spPr>
      </p:pic>
      <p:sp>
        <p:nvSpPr>
          <p:cNvPr id="16" name="任意多边形 15"/>
          <p:cNvSpPr/>
          <p:nvPr/>
        </p:nvSpPr>
        <p:spPr>
          <a:xfrm>
            <a:off x="4394367" y="3344781"/>
            <a:ext cx="5472000" cy="45719"/>
          </a:xfrm>
          <a:custGeom>
            <a:avLst/>
            <a:gdLst>
              <a:gd name="connsiteX0" fmla="*/ 0 w 5867400"/>
              <a:gd name="connsiteY0" fmla="*/ 0 h 63500"/>
              <a:gd name="connsiteX1" fmla="*/ 457200 w 5867400"/>
              <a:gd name="connsiteY1" fmla="*/ 25400 h 63500"/>
              <a:gd name="connsiteX2" fmla="*/ 635000 w 5867400"/>
              <a:gd name="connsiteY2" fmla="*/ 50800 h 63500"/>
              <a:gd name="connsiteX3" fmla="*/ 1358900 w 5867400"/>
              <a:gd name="connsiteY3" fmla="*/ 63500 h 63500"/>
              <a:gd name="connsiteX4" fmla="*/ 1955800 w 5867400"/>
              <a:gd name="connsiteY4" fmla="*/ 50800 h 63500"/>
              <a:gd name="connsiteX5" fmla="*/ 2120900 w 5867400"/>
              <a:gd name="connsiteY5" fmla="*/ 38100 h 63500"/>
              <a:gd name="connsiteX6" fmla="*/ 2362200 w 5867400"/>
              <a:gd name="connsiteY6" fmla="*/ 25400 h 63500"/>
              <a:gd name="connsiteX7" fmla="*/ 3073400 w 5867400"/>
              <a:gd name="connsiteY7" fmla="*/ 38100 h 63500"/>
              <a:gd name="connsiteX8" fmla="*/ 3340100 w 5867400"/>
              <a:gd name="connsiteY8" fmla="*/ 50800 h 63500"/>
              <a:gd name="connsiteX9" fmla="*/ 4533900 w 5867400"/>
              <a:gd name="connsiteY9" fmla="*/ 63500 h 63500"/>
              <a:gd name="connsiteX10" fmla="*/ 5473700 w 5867400"/>
              <a:gd name="connsiteY10" fmla="*/ 50800 h 63500"/>
              <a:gd name="connsiteX11" fmla="*/ 5740400 w 5867400"/>
              <a:gd name="connsiteY11" fmla="*/ 25400 h 63500"/>
              <a:gd name="connsiteX12" fmla="*/ 5867400 w 5867400"/>
              <a:gd name="connsiteY12" fmla="*/ 254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67400" h="63500">
                <a:moveTo>
                  <a:pt x="0" y="0"/>
                </a:moveTo>
                <a:cubicBezTo>
                  <a:pt x="153268" y="6386"/>
                  <a:pt x="304958" y="8484"/>
                  <a:pt x="457200" y="25400"/>
                </a:cubicBezTo>
                <a:cubicBezTo>
                  <a:pt x="530520" y="33547"/>
                  <a:pt x="556287" y="48378"/>
                  <a:pt x="635000" y="50800"/>
                </a:cubicBezTo>
                <a:cubicBezTo>
                  <a:pt x="876223" y="58222"/>
                  <a:pt x="1117600" y="59267"/>
                  <a:pt x="1358900" y="63500"/>
                </a:cubicBezTo>
                <a:lnTo>
                  <a:pt x="1955800" y="50800"/>
                </a:lnTo>
                <a:cubicBezTo>
                  <a:pt x="2010965" y="48961"/>
                  <a:pt x="2065812" y="41543"/>
                  <a:pt x="2120900" y="38100"/>
                </a:cubicBezTo>
                <a:lnTo>
                  <a:pt x="2362200" y="25400"/>
                </a:lnTo>
                <a:lnTo>
                  <a:pt x="3073400" y="38100"/>
                </a:lnTo>
                <a:cubicBezTo>
                  <a:pt x="3162371" y="40411"/>
                  <a:pt x="3251113" y="49252"/>
                  <a:pt x="3340100" y="50800"/>
                </a:cubicBezTo>
                <a:lnTo>
                  <a:pt x="4533900" y="63500"/>
                </a:lnTo>
                <a:lnTo>
                  <a:pt x="5473700" y="50800"/>
                </a:lnTo>
                <a:cubicBezTo>
                  <a:pt x="5562958" y="47981"/>
                  <a:pt x="5651098" y="25400"/>
                  <a:pt x="5740400" y="25400"/>
                </a:cubicBezTo>
                <a:lnTo>
                  <a:pt x="5867400" y="25400"/>
                </a:lnTo>
              </a:path>
            </a:pathLst>
          </a:custGeom>
          <a:noFill/>
          <a:ln w="28575" cap="rnd">
            <a:solidFill>
              <a:schemeClr val="bg1"/>
            </a:solidFill>
          </a:ln>
          <a:effectLst>
            <a:outerShdw blurRad="508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094D5C1-28E1-F445-9CDD-35D7FEDF03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9881" y="1820416"/>
            <a:ext cx="5651500" cy="4318000"/>
          </a:xfrm>
          <a:prstGeom prst="rect">
            <a:avLst/>
          </a:prstGeom>
        </p:spPr>
      </p:pic>
      <p:sp>
        <p:nvSpPr>
          <p:cNvPr id="33" name="矩形 32"/>
          <p:cNvSpPr/>
          <p:nvPr/>
        </p:nvSpPr>
        <p:spPr>
          <a:xfrm>
            <a:off x="1989644" y="371537"/>
            <a:ext cx="2723823"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轮操作之：密钥加密运算</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620905" y="942665"/>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Key Encryption Operation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4" name="矩形 3">
            <a:extLst>
              <a:ext uri="{FF2B5EF4-FFF2-40B4-BE49-F238E27FC236}">
                <a16:creationId xmlns:a16="http://schemas.microsoft.com/office/drawing/2014/main" id="{EA6E2E37-4B6D-CDA6-E804-7F673F6D001E}"/>
              </a:ext>
            </a:extLst>
          </p:cNvPr>
          <p:cNvSpPr/>
          <p:nvPr/>
        </p:nvSpPr>
        <p:spPr>
          <a:xfrm>
            <a:off x="7847860" y="3240350"/>
            <a:ext cx="3959441" cy="6835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E2E76BA-FE9A-D171-B17A-18204C0F7E1C}"/>
              </a:ext>
            </a:extLst>
          </p:cNvPr>
          <p:cNvSpPr txBox="1"/>
          <p:nvPr/>
        </p:nvSpPr>
        <p:spPr>
          <a:xfrm>
            <a:off x="698176" y="2782669"/>
            <a:ext cx="4867564" cy="646331"/>
          </a:xfrm>
          <a:prstGeom prst="rect">
            <a:avLst/>
          </a:prstGeom>
          <a:noFill/>
        </p:spPr>
        <p:txBody>
          <a:bodyPr wrap="square">
            <a:spAutoFit/>
          </a:bodyPr>
          <a:lstStyle/>
          <a:p>
            <a:pPr marL="285750" indent="-285750">
              <a:buFont typeface="Arial" panose="020B0604020202020204" pitchFamily="34" charset="0"/>
              <a:buChar char="•"/>
            </a:pPr>
            <a:r>
              <a:rPr lang="zh-CN" altLang="en-US" b="0" i="0" dirty="0">
                <a:solidFill>
                  <a:schemeClr val="bg1"/>
                </a:solidFill>
                <a:effectLst/>
                <a:latin typeface="微软雅黑" panose="020B0503020204020204" pitchFamily="34" charset="-122"/>
                <a:ea typeface="微软雅黑" panose="020B0503020204020204" pitchFamily="34" charset="-122"/>
              </a:rPr>
              <a:t>扩展置换之后，右半部分数据</a:t>
            </a:r>
            <a:r>
              <a:rPr lang="en-US" altLang="zh-CN" b="0" i="0" dirty="0">
                <a:solidFill>
                  <a:schemeClr val="bg1"/>
                </a:solidFill>
                <a:effectLst/>
                <a:latin typeface="微软雅黑" panose="020B0503020204020204" pitchFamily="34" charset="-122"/>
                <a:ea typeface="微软雅黑" panose="020B0503020204020204" pitchFamily="34" charset="-122"/>
              </a:rPr>
              <a:t>R0</a:t>
            </a:r>
            <a:r>
              <a:rPr lang="zh-CN" altLang="en-US" b="0" i="0" dirty="0">
                <a:solidFill>
                  <a:schemeClr val="bg1"/>
                </a:solidFill>
                <a:effectLst/>
                <a:latin typeface="微软雅黑" panose="020B0503020204020204" pitchFamily="34" charset="-122"/>
                <a:ea typeface="微软雅黑" panose="020B0503020204020204" pitchFamily="34" charset="-122"/>
              </a:rPr>
              <a:t>变为</a:t>
            </a:r>
            <a:r>
              <a:rPr lang="en-US" altLang="zh-CN" b="0" i="0" dirty="0">
                <a:solidFill>
                  <a:schemeClr val="bg1"/>
                </a:solidFill>
                <a:effectLst/>
                <a:latin typeface="微软雅黑" panose="020B0503020204020204" pitchFamily="34" charset="-122"/>
                <a:ea typeface="微软雅黑" panose="020B0503020204020204" pitchFamily="34" charset="-122"/>
              </a:rPr>
              <a:t>48</a:t>
            </a:r>
            <a:r>
              <a:rPr lang="zh-CN" altLang="en-US" b="0" i="0" dirty="0">
                <a:solidFill>
                  <a:schemeClr val="bg1"/>
                </a:solidFill>
                <a:effectLst/>
                <a:latin typeface="微软雅黑" panose="020B0503020204020204" pitchFamily="34" charset="-122"/>
                <a:ea typeface="微软雅黑" panose="020B0503020204020204" pitchFamily="34" charset="-122"/>
              </a:rPr>
              <a:t>位，与密钥置换得到的轮密钥进行异或。</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6221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262158"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轮操作之：压缩置换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887235" y="973306"/>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Substitution/Choice</a:t>
            </a:r>
            <a:r>
              <a:rPr lang="zh-CN" altLang="en-US"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a:t>
            </a: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S-box</a:t>
            </a:r>
            <a:r>
              <a:rPr lang="zh-CN" altLang="en-US"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5972C4CE-C10D-71D8-B0DE-3912E45FB473}"/>
              </a:ext>
            </a:extLst>
          </p:cNvPr>
          <p:cNvSpPr txBox="1"/>
          <p:nvPr/>
        </p:nvSpPr>
        <p:spPr>
          <a:xfrm>
            <a:off x="887235" y="1880723"/>
            <a:ext cx="4285695" cy="4247317"/>
          </a:xfrm>
          <a:prstGeom prst="rect">
            <a:avLst/>
          </a:prstGeom>
          <a:noFill/>
        </p:spPr>
        <p:txBody>
          <a:bodyPr wrap="square">
            <a:spAutoFit/>
          </a:bodyPr>
          <a:lstStyle/>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将前面送来的</a:t>
            </a:r>
            <a:r>
              <a:rPr lang="en-US" altLang="zh-CN" dirty="0">
                <a:solidFill>
                  <a:schemeClr val="bg1"/>
                </a:solidFill>
                <a:latin typeface="微软雅黑" panose="020B0503020204020204" pitchFamily="34" charset="-122"/>
                <a:ea typeface="微软雅黑" panose="020B0503020204020204" pitchFamily="34" charset="-122"/>
              </a:rPr>
              <a:t>48 bit</a:t>
            </a:r>
            <a:r>
              <a:rPr lang="zh-CN" altLang="en-US" dirty="0">
                <a:solidFill>
                  <a:schemeClr val="bg1"/>
                </a:solidFill>
                <a:latin typeface="微软雅黑" panose="020B0503020204020204" pitchFamily="34" charset="-122"/>
                <a:ea typeface="微软雅黑" panose="020B0503020204020204" pitchFamily="34" charset="-122"/>
              </a:rPr>
              <a:t>数据自左至右分成</a:t>
            </a:r>
            <a:r>
              <a:rPr lang="en-US" altLang="zh-CN" dirty="0">
                <a:solidFill>
                  <a:schemeClr val="bg1"/>
                </a:solidFill>
                <a:latin typeface="微软雅黑" panose="020B0503020204020204" pitchFamily="34" charset="-122"/>
                <a:ea typeface="微软雅黑" panose="020B0503020204020204" pitchFamily="34" charset="-122"/>
              </a:rPr>
              <a:t>8</a:t>
            </a:r>
            <a:r>
              <a:rPr lang="zh-CN" altLang="en-US" dirty="0">
                <a:solidFill>
                  <a:schemeClr val="bg1"/>
                </a:solidFill>
                <a:latin typeface="微软雅黑" panose="020B0503020204020204" pitchFamily="34" charset="-122"/>
                <a:ea typeface="微软雅黑" panose="020B0503020204020204" pitchFamily="34" charset="-122"/>
              </a:rPr>
              <a:t>组，每组为</a:t>
            </a:r>
            <a:r>
              <a:rPr lang="en-US" altLang="zh-CN" dirty="0">
                <a:solidFill>
                  <a:schemeClr val="bg1"/>
                </a:solidFill>
                <a:latin typeface="微软雅黑" panose="020B0503020204020204" pitchFamily="34" charset="-122"/>
                <a:ea typeface="微软雅黑" panose="020B0503020204020204" pitchFamily="34" charset="-122"/>
              </a:rPr>
              <a:t>6 bit</a:t>
            </a:r>
            <a:r>
              <a:rPr lang="zh-CN" altLang="en-US" dirty="0">
                <a:solidFill>
                  <a:schemeClr val="bg1"/>
                </a:solidFill>
                <a:latin typeface="微软雅黑" panose="020B0503020204020204" pitchFamily="34" charset="-122"/>
                <a:ea typeface="微软雅黑" panose="020B0503020204020204" pitchFamily="34" charset="-122"/>
              </a:rPr>
              <a:t>。而后并行送入</a:t>
            </a:r>
            <a:r>
              <a:rPr lang="en-US" altLang="zh-CN" dirty="0">
                <a:solidFill>
                  <a:schemeClr val="bg1"/>
                </a:solidFill>
                <a:latin typeface="微软雅黑" panose="020B0503020204020204" pitchFamily="34" charset="-122"/>
                <a:ea typeface="微软雅黑" panose="020B0503020204020204" pitchFamily="34" charset="-122"/>
              </a:rPr>
              <a:t>8</a:t>
            </a:r>
            <a:r>
              <a:rPr lang="zh-CN" altLang="en-US" dirty="0">
                <a:solidFill>
                  <a:schemeClr val="bg1"/>
                </a:solidFill>
                <a:latin typeface="微软雅黑" panose="020B0503020204020204" pitchFamily="34" charset="-122"/>
                <a:ea typeface="微软雅黑" panose="020B0503020204020204" pitchFamily="34" charset="-122"/>
              </a:rPr>
              <a:t>个</a:t>
            </a:r>
            <a:r>
              <a:rPr lang="en-US" altLang="zh-CN" dirty="0">
                <a:solidFill>
                  <a:schemeClr val="bg1"/>
                </a:solidFill>
                <a:latin typeface="微软雅黑" panose="020B0503020204020204" pitchFamily="34" charset="-122"/>
                <a:ea typeface="微软雅黑" panose="020B0503020204020204" pitchFamily="34" charset="-122"/>
              </a:rPr>
              <a:t>S</a:t>
            </a:r>
            <a:r>
              <a:rPr lang="zh-CN" altLang="en-US" dirty="0">
                <a:solidFill>
                  <a:schemeClr val="bg1"/>
                </a:solidFill>
                <a:latin typeface="微软雅黑" panose="020B0503020204020204" pitchFamily="34" charset="-122"/>
                <a:ea typeface="微软雅黑" panose="020B0503020204020204" pitchFamily="34" charset="-122"/>
              </a:rPr>
              <a:t>一盒，每个</a:t>
            </a:r>
            <a:r>
              <a:rPr lang="en-US" altLang="zh-CN" dirty="0">
                <a:solidFill>
                  <a:schemeClr val="bg1"/>
                </a:solidFill>
                <a:latin typeface="微软雅黑" panose="020B0503020204020204" pitchFamily="34" charset="-122"/>
                <a:ea typeface="微软雅黑" panose="020B0503020204020204" pitchFamily="34" charset="-122"/>
              </a:rPr>
              <a:t>S</a:t>
            </a:r>
            <a:r>
              <a:rPr lang="zh-CN" altLang="en-US" dirty="0">
                <a:solidFill>
                  <a:schemeClr val="bg1"/>
                </a:solidFill>
                <a:latin typeface="微软雅黑" panose="020B0503020204020204" pitchFamily="34" charset="-122"/>
                <a:ea typeface="微软雅黑" panose="020B0503020204020204" pitchFamily="34" charset="-122"/>
              </a:rPr>
              <a:t>盒为一非线性代换网络，有</a:t>
            </a:r>
            <a:r>
              <a:rPr lang="en-US" altLang="zh-CN" dirty="0">
                <a:solidFill>
                  <a:schemeClr val="bg1"/>
                </a:solidFill>
                <a:latin typeface="微软雅黑" panose="020B0503020204020204" pitchFamily="34" charset="-122"/>
                <a:ea typeface="微软雅黑" panose="020B0503020204020204" pitchFamily="34" charset="-122"/>
              </a:rPr>
              <a:t>4</a:t>
            </a:r>
            <a:r>
              <a:rPr lang="zh-CN" altLang="en-US" dirty="0">
                <a:solidFill>
                  <a:schemeClr val="bg1"/>
                </a:solidFill>
                <a:latin typeface="微软雅黑" panose="020B0503020204020204" pitchFamily="34" charset="-122"/>
                <a:ea typeface="微软雅黑" panose="020B0503020204020204" pitchFamily="34" charset="-122"/>
              </a:rPr>
              <a:t>个输出。</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每一个</a:t>
            </a:r>
            <a:r>
              <a:rPr lang="en-US" altLang="zh-CN" dirty="0">
                <a:solidFill>
                  <a:schemeClr val="bg1"/>
                </a:solidFill>
                <a:latin typeface="微软雅黑" panose="020B0503020204020204" pitchFamily="34" charset="-122"/>
                <a:ea typeface="微软雅黑" panose="020B0503020204020204" pitchFamily="34" charset="-122"/>
              </a:rPr>
              <a:t>Box</a:t>
            </a:r>
            <a:r>
              <a:rPr lang="zh-CN" altLang="en-US" dirty="0">
                <a:solidFill>
                  <a:schemeClr val="bg1"/>
                </a:solidFill>
                <a:latin typeface="微软雅黑" panose="020B0503020204020204" pitchFamily="34" charset="-122"/>
                <a:ea typeface="微软雅黑" panose="020B0503020204020204" pitchFamily="34" charset="-122"/>
              </a:rPr>
              <a:t>的结构如图。</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总体结构见上页</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b="0" i="0" dirty="0">
                <a:solidFill>
                  <a:schemeClr val="bg1"/>
                </a:solidFill>
                <a:effectLst/>
                <a:latin typeface="微软雅黑" panose="020B0503020204020204" pitchFamily="34" charset="-122"/>
                <a:ea typeface="微软雅黑" panose="020B0503020204020204" pitchFamily="34" charset="-122"/>
              </a:rPr>
              <a:t>一个</a:t>
            </a:r>
            <a:r>
              <a:rPr lang="en-US" altLang="zh-CN" b="0" i="0" dirty="0">
                <a:solidFill>
                  <a:schemeClr val="bg1"/>
                </a:solidFill>
                <a:effectLst/>
                <a:latin typeface="微软雅黑" panose="020B0503020204020204" pitchFamily="34" charset="-122"/>
                <a:ea typeface="微软雅黑" panose="020B0503020204020204" pitchFamily="34" charset="-122"/>
              </a:rPr>
              <a:t>S</a:t>
            </a:r>
            <a:r>
              <a:rPr lang="zh-CN" altLang="en-US" b="0" i="0" dirty="0">
                <a:solidFill>
                  <a:schemeClr val="bg1"/>
                </a:solidFill>
                <a:effectLst/>
                <a:latin typeface="微软雅黑" panose="020B0503020204020204" pitchFamily="34" charset="-122"/>
                <a:ea typeface="微软雅黑" panose="020B0503020204020204" pitchFamily="34" charset="-122"/>
              </a:rPr>
              <a:t>盒就是一个</a:t>
            </a:r>
            <a:r>
              <a:rPr lang="en-US" altLang="zh-CN" b="0" i="0" dirty="0">
                <a:solidFill>
                  <a:schemeClr val="bg1"/>
                </a:solidFill>
                <a:effectLst/>
                <a:latin typeface="微软雅黑" panose="020B0503020204020204" pitchFamily="34" charset="-122"/>
                <a:ea typeface="微软雅黑" panose="020B0503020204020204" pitchFamily="34" charset="-122"/>
              </a:rPr>
              <a:t>4</a:t>
            </a:r>
            <a:r>
              <a:rPr lang="zh-CN" altLang="en-US" b="0" i="0" dirty="0">
                <a:solidFill>
                  <a:schemeClr val="bg1"/>
                </a:solidFill>
                <a:effectLst/>
                <a:latin typeface="微软雅黑" panose="020B0503020204020204" pitchFamily="34" charset="-122"/>
                <a:ea typeface="微软雅黑" panose="020B0503020204020204" pitchFamily="34" charset="-122"/>
              </a:rPr>
              <a:t>行</a:t>
            </a:r>
            <a:r>
              <a:rPr lang="en-US" altLang="zh-CN" b="0" i="0" dirty="0">
                <a:solidFill>
                  <a:schemeClr val="bg1"/>
                </a:solidFill>
                <a:effectLst/>
                <a:latin typeface="微软雅黑" panose="020B0503020204020204" pitchFamily="34" charset="-122"/>
                <a:ea typeface="微软雅黑" panose="020B0503020204020204" pitchFamily="34" charset="-122"/>
              </a:rPr>
              <a:t>16</a:t>
            </a:r>
            <a:r>
              <a:rPr lang="zh-CN" altLang="en-US" b="0" i="0" dirty="0">
                <a:solidFill>
                  <a:schemeClr val="bg1"/>
                </a:solidFill>
                <a:effectLst/>
                <a:latin typeface="微软雅黑" panose="020B0503020204020204" pitchFamily="34" charset="-122"/>
                <a:ea typeface="微软雅黑" panose="020B0503020204020204" pitchFamily="34" charset="-122"/>
              </a:rPr>
              <a:t>列的表，盒中的每一项都是一个</a:t>
            </a:r>
            <a:r>
              <a:rPr lang="en-US" altLang="zh-CN" b="0" i="0" dirty="0">
                <a:solidFill>
                  <a:schemeClr val="bg1"/>
                </a:solidFill>
                <a:effectLst/>
                <a:latin typeface="微软雅黑" panose="020B0503020204020204" pitchFamily="34" charset="-122"/>
                <a:ea typeface="微软雅黑" panose="020B0503020204020204" pitchFamily="34" charset="-122"/>
              </a:rPr>
              <a:t>4</a:t>
            </a:r>
            <a:r>
              <a:rPr lang="zh-CN" altLang="en-US" b="0" i="0" dirty="0">
                <a:solidFill>
                  <a:schemeClr val="bg1"/>
                </a:solidFill>
                <a:effectLst/>
                <a:latin typeface="微软雅黑" panose="020B0503020204020204" pitchFamily="34" charset="-122"/>
                <a:ea typeface="微软雅黑" panose="020B0503020204020204" pitchFamily="34" charset="-122"/>
              </a:rPr>
              <a:t>位的数。</a:t>
            </a:r>
            <a:r>
              <a:rPr lang="en-US" altLang="zh-CN" b="0" i="0" dirty="0">
                <a:solidFill>
                  <a:schemeClr val="bg1"/>
                </a:solidFill>
                <a:effectLst/>
                <a:latin typeface="微软雅黑" panose="020B0503020204020204" pitchFamily="34" charset="-122"/>
                <a:ea typeface="微软雅黑" panose="020B0503020204020204" pitchFamily="34" charset="-122"/>
              </a:rPr>
              <a:t>S</a:t>
            </a:r>
            <a:r>
              <a:rPr lang="zh-CN" altLang="en-US" b="0" i="0" dirty="0">
                <a:solidFill>
                  <a:schemeClr val="bg1"/>
                </a:solidFill>
                <a:effectLst/>
                <a:latin typeface="微软雅黑" panose="020B0503020204020204" pitchFamily="34" charset="-122"/>
                <a:ea typeface="微软雅黑" panose="020B0503020204020204" pitchFamily="34" charset="-122"/>
              </a:rPr>
              <a:t>盒的</a:t>
            </a:r>
            <a:r>
              <a:rPr lang="en-US" altLang="zh-CN" b="0" i="0" dirty="0">
                <a:solidFill>
                  <a:schemeClr val="bg1"/>
                </a:solidFill>
                <a:effectLst/>
                <a:latin typeface="微软雅黑" panose="020B0503020204020204" pitchFamily="34" charset="-122"/>
                <a:ea typeface="微软雅黑" panose="020B0503020204020204" pitchFamily="34" charset="-122"/>
              </a:rPr>
              <a:t>6</a:t>
            </a:r>
            <a:r>
              <a:rPr lang="zh-CN" altLang="en-US" b="0" i="0" dirty="0">
                <a:solidFill>
                  <a:schemeClr val="bg1"/>
                </a:solidFill>
                <a:effectLst/>
                <a:latin typeface="微软雅黑" panose="020B0503020204020204" pitchFamily="34" charset="-122"/>
                <a:ea typeface="微软雅黑" panose="020B0503020204020204" pitchFamily="34" charset="-122"/>
              </a:rPr>
              <a:t>个输入确定了其对应的输出在哪一行哪一列，输入的高低两位做为行数</a:t>
            </a:r>
            <a:r>
              <a:rPr lang="en-US" altLang="zh-CN" b="0" i="0" dirty="0">
                <a:solidFill>
                  <a:schemeClr val="bg1"/>
                </a:solidFill>
                <a:effectLst/>
                <a:latin typeface="微软雅黑" panose="020B0503020204020204" pitchFamily="34" charset="-122"/>
                <a:ea typeface="微软雅黑" panose="020B0503020204020204" pitchFamily="34" charset="-122"/>
              </a:rPr>
              <a:t>H</a:t>
            </a:r>
            <a:r>
              <a:rPr lang="zh-CN" altLang="en-US" b="0" i="0" dirty="0">
                <a:solidFill>
                  <a:schemeClr val="bg1"/>
                </a:solidFill>
                <a:effectLst/>
                <a:latin typeface="微软雅黑" panose="020B0503020204020204" pitchFamily="34" charset="-122"/>
                <a:ea typeface="微软雅黑" panose="020B0503020204020204" pitchFamily="34" charset="-122"/>
              </a:rPr>
              <a:t>，中间四位做为列数</a:t>
            </a:r>
            <a:r>
              <a:rPr lang="en-US" altLang="zh-CN" b="0" i="0" dirty="0">
                <a:solidFill>
                  <a:schemeClr val="bg1"/>
                </a:solidFill>
                <a:effectLst/>
                <a:latin typeface="微软雅黑" panose="020B0503020204020204" pitchFamily="34" charset="-122"/>
                <a:ea typeface="微软雅黑" panose="020B0503020204020204" pitchFamily="34" charset="-122"/>
              </a:rPr>
              <a:t>L</a:t>
            </a:r>
            <a:r>
              <a:rPr lang="zh-CN" altLang="en-US" b="0" i="0" dirty="0">
                <a:solidFill>
                  <a:schemeClr val="bg1"/>
                </a:solidFill>
                <a:effectLst/>
                <a:latin typeface="微软雅黑" panose="020B0503020204020204" pitchFamily="34" charset="-122"/>
                <a:ea typeface="微软雅黑" panose="020B0503020204020204" pitchFamily="34" charset="-122"/>
              </a:rPr>
              <a:t>，在</a:t>
            </a:r>
            <a:r>
              <a:rPr lang="en-US" altLang="zh-CN" b="0" i="0" dirty="0">
                <a:solidFill>
                  <a:schemeClr val="bg1"/>
                </a:solidFill>
                <a:effectLst/>
                <a:latin typeface="微软雅黑" panose="020B0503020204020204" pitchFamily="34" charset="-122"/>
                <a:ea typeface="微软雅黑" panose="020B0503020204020204" pitchFamily="34" charset="-122"/>
              </a:rPr>
              <a:t>S-BOX</a:t>
            </a:r>
            <a:r>
              <a:rPr lang="zh-CN" altLang="en-US" b="0" i="0" dirty="0">
                <a:solidFill>
                  <a:schemeClr val="bg1"/>
                </a:solidFill>
                <a:effectLst/>
                <a:latin typeface="微软雅黑" panose="020B0503020204020204" pitchFamily="34" charset="-122"/>
                <a:ea typeface="微软雅黑" panose="020B0503020204020204" pitchFamily="34" charset="-122"/>
              </a:rPr>
              <a:t>中查找第</a:t>
            </a:r>
            <a:r>
              <a:rPr lang="en-US" altLang="zh-CN" b="0" i="0" dirty="0">
                <a:solidFill>
                  <a:schemeClr val="bg1"/>
                </a:solidFill>
                <a:effectLst/>
                <a:latin typeface="微软雅黑" panose="020B0503020204020204" pitchFamily="34" charset="-122"/>
                <a:ea typeface="微软雅黑" panose="020B0503020204020204" pitchFamily="34" charset="-122"/>
              </a:rPr>
              <a:t>H</a:t>
            </a:r>
            <a:r>
              <a:rPr lang="zh-CN" altLang="en-US" b="0" i="0" dirty="0">
                <a:solidFill>
                  <a:schemeClr val="bg1"/>
                </a:solidFill>
                <a:effectLst/>
                <a:latin typeface="微软雅黑" panose="020B0503020204020204" pitchFamily="34" charset="-122"/>
                <a:ea typeface="微软雅黑" panose="020B0503020204020204" pitchFamily="34" charset="-122"/>
              </a:rPr>
              <a:t>行</a:t>
            </a:r>
            <a:r>
              <a:rPr lang="en-US" altLang="zh-CN" b="0" i="0" dirty="0">
                <a:solidFill>
                  <a:schemeClr val="bg1"/>
                </a:solidFill>
                <a:effectLst/>
                <a:latin typeface="微软雅黑" panose="020B0503020204020204" pitchFamily="34" charset="-122"/>
                <a:ea typeface="微软雅黑" panose="020B0503020204020204" pitchFamily="34" charset="-122"/>
              </a:rPr>
              <a:t>L</a:t>
            </a:r>
            <a:r>
              <a:rPr lang="zh-CN" altLang="en-US" b="0" i="0" dirty="0">
                <a:solidFill>
                  <a:schemeClr val="bg1"/>
                </a:solidFill>
                <a:effectLst/>
                <a:latin typeface="微软雅黑" panose="020B0503020204020204" pitchFamily="34" charset="-122"/>
                <a:ea typeface="微软雅黑" panose="020B0503020204020204" pitchFamily="34" charset="-122"/>
              </a:rPr>
              <a:t>列对应的数据</a:t>
            </a:r>
            <a:r>
              <a:rPr lang="en-US" altLang="zh-CN" b="0" i="0" dirty="0">
                <a:solidFill>
                  <a:schemeClr val="bg1"/>
                </a:solidFill>
                <a:effectLst/>
                <a:latin typeface="微软雅黑" panose="020B0503020204020204" pitchFamily="34" charset="-122"/>
                <a:ea typeface="微软雅黑" panose="020B0503020204020204" pitchFamily="34" charset="-122"/>
              </a:rPr>
              <a:t>(&lt;16)</a:t>
            </a:r>
            <a:r>
              <a:rPr lang="zh-CN" altLang="en-US" b="0" i="0" dirty="0">
                <a:solidFill>
                  <a:srgbClr val="4D4D4D"/>
                </a:solidFill>
                <a:effectLst/>
                <a:latin typeface="-apple-system"/>
              </a:rPr>
              <a:t>。</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762C33A7-0671-E470-78CC-08F485BFDF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34282"/>
            <a:ext cx="5638800" cy="4140200"/>
          </a:xfrm>
          <a:prstGeom prst="rect">
            <a:avLst/>
          </a:prstGeom>
        </p:spPr>
      </p:pic>
    </p:spTree>
    <p:extLst>
      <p:ext uri="{BB962C8B-B14F-4D97-AF65-F5344CB8AC3E}">
        <p14:creationId xmlns:p14="http://schemas.microsoft.com/office/powerpoint/2010/main" val="109596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842304" y="313617"/>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7" name="矩形 6">
            <a:extLst>
              <a:ext uri="{FF2B5EF4-FFF2-40B4-BE49-F238E27FC236}">
                <a16:creationId xmlns:a16="http://schemas.microsoft.com/office/drawing/2014/main" id="{5F848561-8543-683B-DC75-4D991ED127B5}"/>
              </a:ext>
            </a:extLst>
          </p:cNvPr>
          <p:cNvSpPr/>
          <p:nvPr/>
        </p:nvSpPr>
        <p:spPr>
          <a:xfrm>
            <a:off x="1769500" y="222331"/>
            <a:ext cx="4147289"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轮操作之：压缩置换</a:t>
            </a:r>
            <a:r>
              <a:rPr lang="en-US" altLang="zh-CN" dirty="0">
                <a:solidFill>
                  <a:schemeClr val="bg1">
                    <a:lumMod val="95000"/>
                  </a:schemeClr>
                </a:solidFill>
                <a:latin typeface="微软雅黑" panose="020B0503020204020204" pitchFamily="34" charset="-122"/>
                <a:ea typeface="微软雅黑" panose="020B0503020204020204" pitchFamily="34" charset="-122"/>
              </a:rPr>
              <a:t>——</a:t>
            </a:r>
            <a:r>
              <a:rPr lang="zh-CN" altLang="en-US" dirty="0">
                <a:solidFill>
                  <a:schemeClr val="bg1">
                    <a:lumMod val="95000"/>
                  </a:schemeClr>
                </a:solidFill>
                <a:latin typeface="微软雅黑" panose="020B0503020204020204" pitchFamily="34" charset="-122"/>
                <a:ea typeface="微软雅黑" panose="020B0503020204020204" pitchFamily="34" charset="-122"/>
              </a:rPr>
              <a:t>输入输出关系</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A4AEED49-FCD8-A222-491E-73D3C1B94ACB}"/>
              </a:ext>
            </a:extLst>
          </p:cNvPr>
          <p:cNvSpPr txBox="1"/>
          <p:nvPr/>
        </p:nvSpPr>
        <p:spPr>
          <a:xfrm>
            <a:off x="683049" y="708179"/>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Substitution/Choice</a:t>
            </a:r>
            <a:r>
              <a:rPr lang="zh-CN" altLang="en-US"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a:t>
            </a: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S-box</a:t>
            </a:r>
            <a:r>
              <a:rPr lang="zh-CN" altLang="en-US"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sp>
        <p:nvSpPr>
          <p:cNvPr id="38" name="Rectangle 5">
            <a:extLst>
              <a:ext uri="{FF2B5EF4-FFF2-40B4-BE49-F238E27FC236}">
                <a16:creationId xmlns:a16="http://schemas.microsoft.com/office/drawing/2014/main" id="{BCEC37C1-6782-D88C-6884-0A23F614D559}"/>
              </a:ext>
            </a:extLst>
          </p:cNvPr>
          <p:cNvSpPr>
            <a:spLocks noChangeArrowheads="1"/>
          </p:cNvSpPr>
          <p:nvPr/>
        </p:nvSpPr>
        <p:spPr bwMode="auto">
          <a:xfrm>
            <a:off x="1826596" y="1596100"/>
            <a:ext cx="8305800"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5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0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5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4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3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2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1     </a:t>
            </a:r>
            <a:r>
              <a:rPr lang="en-US" altLang="zh-CN" sz="2400" b="1" i="1" dirty="0">
                <a:solidFill>
                  <a:schemeClr val="bg2"/>
                </a:solidFill>
                <a:latin typeface="Times New Roman" panose="02020603050405020304" pitchFamily="18" charset="0"/>
              </a:rPr>
              <a:t>x</a:t>
            </a:r>
            <a:r>
              <a:rPr lang="en-US" altLang="zh-CN" sz="2400" b="1" baseline="-25000" dirty="0">
                <a:solidFill>
                  <a:schemeClr val="bg2"/>
                </a:solidFill>
                <a:latin typeface="Times New Roman" panose="02020603050405020304" pitchFamily="18" charset="0"/>
              </a:rPr>
              <a:t>0</a:t>
            </a:r>
          </a:p>
          <a:p>
            <a:pPr>
              <a:buFont typeface="Wingdings" panose="05000000000000000000" pitchFamily="2" charset="2"/>
              <a:buNone/>
            </a:pPr>
            <a:r>
              <a:rPr lang="en-US" altLang="zh-CN" sz="2400" b="1" dirty="0">
                <a:solidFill>
                  <a:schemeClr val="bg2"/>
                </a:solidFill>
                <a:latin typeface="Times New Roman" panose="02020603050405020304" pitchFamily="18" charset="0"/>
              </a:rPr>
              <a:t>     1   0                       1    0     1    1     0     0</a:t>
            </a:r>
          </a:p>
          <a:p>
            <a:endParaRPr lang="zh-CN" altLang="en-US" sz="2400" b="1" dirty="0">
              <a:solidFill>
                <a:schemeClr val="bg2"/>
              </a:solidFill>
              <a:latin typeface="Times New Roman" panose="02020603050405020304" pitchFamily="18" charset="0"/>
            </a:endParaRP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a:t>
            </a:r>
            <a:r>
              <a:rPr lang="zh-CN" altLang="en-US" sz="2000" b="1" dirty="0">
                <a:solidFill>
                  <a:schemeClr val="bg2"/>
                </a:solidFill>
                <a:latin typeface="Times New Roman" panose="02020603050405020304" pitchFamily="18" charset="0"/>
              </a:rPr>
              <a:t>列号</a:t>
            </a:r>
            <a:r>
              <a:rPr lang="zh-CN" altLang="en-US" sz="2400" b="1" dirty="0">
                <a:solidFill>
                  <a:schemeClr val="bg2"/>
                </a:solidFill>
                <a:latin typeface="Times New Roman" panose="02020603050405020304" pitchFamily="18" charset="0"/>
              </a:rPr>
              <a:t>    0   1   2   3   4   5   6   7   8   9  10  11  12  13  14  15</a:t>
            </a: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a:t>
            </a:r>
            <a:r>
              <a:rPr lang="zh-CN" altLang="en-US" sz="2000" b="1" dirty="0">
                <a:solidFill>
                  <a:schemeClr val="bg2"/>
                </a:solidFill>
                <a:latin typeface="Times New Roman" panose="02020603050405020304" pitchFamily="18" charset="0"/>
              </a:rPr>
              <a:t>行号</a:t>
            </a: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0           14  4   13  1   2   15  11  8   3   10  6   12  5   9   0   7  </a:t>
            </a: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1            0  15   7   4  14   2   13  1  10   6  12  11  9   5   3   8</a:t>
            </a: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2            4   1   14  8  13   6    2  11  15  12   9   7   3  10  5   0</a:t>
            </a:r>
          </a:p>
          <a:p>
            <a:pPr>
              <a:spcAft>
                <a:spcPts val="600"/>
              </a:spcAft>
              <a:buFont typeface="Wingdings" panose="05000000000000000000" pitchFamily="2" charset="2"/>
              <a:buNone/>
            </a:pPr>
            <a:r>
              <a:rPr lang="zh-CN" altLang="en-US" sz="2400" b="1" dirty="0">
                <a:solidFill>
                  <a:schemeClr val="bg2"/>
                </a:solidFill>
                <a:latin typeface="Times New Roman" panose="02020603050405020304" pitchFamily="18" charset="0"/>
              </a:rPr>
              <a:t>        3           15 12   8   2    4   9    1   7    5   11   2  14 10  0   6  13</a:t>
            </a:r>
          </a:p>
          <a:p>
            <a:pPr>
              <a:buFont typeface="Wingdings" panose="05000000000000000000" pitchFamily="2" charset="2"/>
              <a:buNone/>
            </a:pPr>
            <a:r>
              <a:rPr lang="zh-CN" altLang="zh-CN" sz="2400" b="1" dirty="0">
                <a:solidFill>
                  <a:schemeClr val="bg2"/>
                </a:solidFill>
                <a:latin typeface="Times New Roman" panose="02020603050405020304" pitchFamily="18" charset="0"/>
              </a:rPr>
              <a:t>                                                                </a:t>
            </a:r>
            <a:endParaRPr lang="zh-CN" altLang="en-US" sz="2400" b="1" dirty="0">
              <a:solidFill>
                <a:schemeClr val="bg2"/>
              </a:solidFill>
              <a:latin typeface="Times New Roman" panose="02020603050405020304" pitchFamily="18" charset="0"/>
            </a:endParaRPr>
          </a:p>
        </p:txBody>
      </p:sp>
      <p:grpSp>
        <p:nvGrpSpPr>
          <p:cNvPr id="45" name="Group 12">
            <a:extLst>
              <a:ext uri="{FF2B5EF4-FFF2-40B4-BE49-F238E27FC236}">
                <a16:creationId xmlns:a16="http://schemas.microsoft.com/office/drawing/2014/main" id="{E4B1190A-5A91-7792-E112-0830A117D1A5}"/>
              </a:ext>
            </a:extLst>
          </p:cNvPr>
          <p:cNvGrpSpPr>
            <a:grpSpLocks/>
          </p:cNvGrpSpPr>
          <p:nvPr/>
        </p:nvGrpSpPr>
        <p:grpSpPr bwMode="auto">
          <a:xfrm>
            <a:off x="2258396" y="2941639"/>
            <a:ext cx="7848600" cy="2971800"/>
            <a:chOff x="528" y="1968"/>
            <a:chExt cx="4944" cy="1872"/>
          </a:xfrm>
        </p:grpSpPr>
        <p:sp>
          <p:nvSpPr>
            <p:cNvPr id="46" name="Rectangle 13">
              <a:extLst>
                <a:ext uri="{FF2B5EF4-FFF2-40B4-BE49-F238E27FC236}">
                  <a16:creationId xmlns:a16="http://schemas.microsoft.com/office/drawing/2014/main" id="{10049BD8-8446-1021-E4E0-D62B350F04B8}"/>
                </a:ext>
              </a:extLst>
            </p:cNvPr>
            <p:cNvSpPr>
              <a:spLocks noChangeArrowheads="1"/>
            </p:cNvSpPr>
            <p:nvPr/>
          </p:nvSpPr>
          <p:spPr bwMode="auto">
            <a:xfrm>
              <a:off x="528" y="1968"/>
              <a:ext cx="4944" cy="1872"/>
            </a:xfrm>
            <a:prstGeom prst="rect">
              <a:avLst/>
            </a:prstGeom>
            <a:noFill/>
            <a:ln w="38100">
              <a:solidFill>
                <a:schemeClr val="accent1">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7" name="Line 14">
              <a:extLst>
                <a:ext uri="{FF2B5EF4-FFF2-40B4-BE49-F238E27FC236}">
                  <a16:creationId xmlns:a16="http://schemas.microsoft.com/office/drawing/2014/main" id="{A9FB6CE2-5240-5DD7-C931-A4C98C0DB516}"/>
                </a:ext>
              </a:extLst>
            </p:cNvPr>
            <p:cNvSpPr>
              <a:spLocks noChangeShapeType="1"/>
            </p:cNvSpPr>
            <p:nvPr/>
          </p:nvSpPr>
          <p:spPr bwMode="auto">
            <a:xfrm>
              <a:off x="528" y="2544"/>
              <a:ext cx="4944" cy="0"/>
            </a:xfrm>
            <a:prstGeom prst="line">
              <a:avLst/>
            </a:prstGeom>
            <a:noFill/>
            <a:ln w="38100">
              <a:solidFill>
                <a:schemeClr val="accent1">
                  <a:lumMod val="60000"/>
                  <a:lumOff val="4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8" name="Line 15">
              <a:extLst>
                <a:ext uri="{FF2B5EF4-FFF2-40B4-BE49-F238E27FC236}">
                  <a16:creationId xmlns:a16="http://schemas.microsoft.com/office/drawing/2014/main" id="{FDC7BCE5-8EF5-96E7-5EA3-63362B7E5E85}"/>
                </a:ext>
              </a:extLst>
            </p:cNvPr>
            <p:cNvSpPr>
              <a:spLocks noChangeShapeType="1"/>
            </p:cNvSpPr>
            <p:nvPr/>
          </p:nvSpPr>
          <p:spPr bwMode="auto">
            <a:xfrm>
              <a:off x="1248" y="1968"/>
              <a:ext cx="0" cy="1872"/>
            </a:xfrm>
            <a:prstGeom prst="line">
              <a:avLst/>
            </a:prstGeom>
            <a:noFill/>
            <a:ln w="38100">
              <a:solidFill>
                <a:schemeClr val="accent1">
                  <a:lumMod val="60000"/>
                  <a:lumOff val="4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dirty="0"/>
            </a:p>
          </p:txBody>
        </p:sp>
        <p:sp>
          <p:nvSpPr>
            <p:cNvPr id="49" name="Line 16">
              <a:extLst>
                <a:ext uri="{FF2B5EF4-FFF2-40B4-BE49-F238E27FC236}">
                  <a16:creationId xmlns:a16="http://schemas.microsoft.com/office/drawing/2014/main" id="{FA501513-A318-21FB-B37B-28DC2B081FD1}"/>
                </a:ext>
              </a:extLst>
            </p:cNvPr>
            <p:cNvSpPr>
              <a:spLocks noChangeShapeType="1"/>
            </p:cNvSpPr>
            <p:nvPr/>
          </p:nvSpPr>
          <p:spPr bwMode="auto">
            <a:xfrm>
              <a:off x="528" y="1968"/>
              <a:ext cx="720" cy="576"/>
            </a:xfrm>
            <a:prstGeom prst="line">
              <a:avLst/>
            </a:prstGeom>
            <a:noFill/>
            <a:ln w="38100">
              <a:solidFill>
                <a:schemeClr val="accent1">
                  <a:lumMod val="60000"/>
                  <a:lumOff val="40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50" name="AutoShape 17">
            <a:extLst>
              <a:ext uri="{FF2B5EF4-FFF2-40B4-BE49-F238E27FC236}">
                <a16:creationId xmlns:a16="http://schemas.microsoft.com/office/drawing/2014/main" id="{FD5CB196-FF57-9CE5-5762-0CD32C236407}"/>
              </a:ext>
            </a:extLst>
          </p:cNvPr>
          <p:cNvSpPr>
            <a:spLocks/>
          </p:cNvSpPr>
          <p:nvPr/>
        </p:nvSpPr>
        <p:spPr bwMode="auto">
          <a:xfrm rot="16200000">
            <a:off x="5763596" y="1550063"/>
            <a:ext cx="228600" cy="1905000"/>
          </a:xfrm>
          <a:prstGeom prst="leftBrace">
            <a:avLst>
              <a:gd name="adj1" fmla="val 69444"/>
              <a:gd name="adj2" fmla="val 50000"/>
            </a:avLst>
          </a:prstGeom>
          <a:noFill/>
          <a:ln w="38100">
            <a:solidFill>
              <a:schemeClr val="accent1">
                <a:lumMod val="60000"/>
                <a:lumOff val="40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1" name="Line 18">
            <a:extLst>
              <a:ext uri="{FF2B5EF4-FFF2-40B4-BE49-F238E27FC236}">
                <a16:creationId xmlns:a16="http://schemas.microsoft.com/office/drawing/2014/main" id="{423C060C-8BBF-A587-910D-57EF3EF5D842}"/>
              </a:ext>
            </a:extLst>
          </p:cNvPr>
          <p:cNvSpPr>
            <a:spLocks noChangeShapeType="1"/>
          </p:cNvSpPr>
          <p:nvPr/>
        </p:nvSpPr>
        <p:spPr bwMode="auto">
          <a:xfrm rot="20859308">
            <a:off x="5915996" y="2616863"/>
            <a:ext cx="1587" cy="457200"/>
          </a:xfrm>
          <a:prstGeom prst="line">
            <a:avLst/>
          </a:prstGeom>
          <a:noFill/>
          <a:ln w="28575">
            <a:solidFill>
              <a:schemeClr val="accent1">
                <a:lumMod val="60000"/>
                <a:lumOff val="40000"/>
              </a:schemeClr>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2" name="AutoShape 19">
            <a:extLst>
              <a:ext uri="{FF2B5EF4-FFF2-40B4-BE49-F238E27FC236}">
                <a16:creationId xmlns:a16="http://schemas.microsoft.com/office/drawing/2014/main" id="{0E28496E-68FF-EBF3-7B5A-23A97236DD6D}"/>
              </a:ext>
            </a:extLst>
          </p:cNvPr>
          <p:cNvSpPr>
            <a:spLocks/>
          </p:cNvSpPr>
          <p:nvPr/>
        </p:nvSpPr>
        <p:spPr bwMode="auto">
          <a:xfrm rot="16200000">
            <a:off x="2563196" y="2159663"/>
            <a:ext cx="76200" cy="685800"/>
          </a:xfrm>
          <a:prstGeom prst="leftBrace">
            <a:avLst>
              <a:gd name="adj1" fmla="val 75000"/>
              <a:gd name="adj2" fmla="val 50000"/>
            </a:avLst>
          </a:prstGeom>
          <a:noFill/>
          <a:ln w="38100">
            <a:solidFill>
              <a:schemeClr val="accent1">
                <a:lumMod val="60000"/>
                <a:lumOff val="40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3" name="Line 20">
            <a:extLst>
              <a:ext uri="{FF2B5EF4-FFF2-40B4-BE49-F238E27FC236}">
                <a16:creationId xmlns:a16="http://schemas.microsoft.com/office/drawing/2014/main" id="{4333DB3B-183C-813B-8187-050AD451F669}"/>
              </a:ext>
            </a:extLst>
          </p:cNvPr>
          <p:cNvSpPr>
            <a:spLocks noChangeShapeType="1"/>
          </p:cNvSpPr>
          <p:nvPr/>
        </p:nvSpPr>
        <p:spPr bwMode="auto">
          <a:xfrm>
            <a:off x="2563196" y="2540663"/>
            <a:ext cx="0" cy="2667000"/>
          </a:xfrm>
          <a:prstGeom prst="line">
            <a:avLst/>
          </a:prstGeom>
          <a:noFill/>
          <a:ln w="28575">
            <a:solidFill>
              <a:schemeClr val="accent1">
                <a:lumMod val="60000"/>
                <a:lumOff val="40000"/>
              </a:schemeClr>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4" name="Oval 21">
            <a:extLst>
              <a:ext uri="{FF2B5EF4-FFF2-40B4-BE49-F238E27FC236}">
                <a16:creationId xmlns:a16="http://schemas.microsoft.com/office/drawing/2014/main" id="{FA8A5D65-615A-6BF8-EDA9-82EFC562F26B}"/>
              </a:ext>
            </a:extLst>
          </p:cNvPr>
          <p:cNvSpPr>
            <a:spLocks noChangeArrowheads="1"/>
          </p:cNvSpPr>
          <p:nvPr/>
        </p:nvSpPr>
        <p:spPr bwMode="auto">
          <a:xfrm>
            <a:off x="6001721" y="4980650"/>
            <a:ext cx="381000" cy="457200"/>
          </a:xfrm>
          <a:prstGeom prst="ellipse">
            <a:avLst/>
          </a:prstGeom>
          <a:noFill/>
          <a:ln w="28575">
            <a:solidFill>
              <a:schemeClr val="accent1">
                <a:lumMod val="60000"/>
                <a:lumOff val="40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5" name="AutoShape 22">
            <a:extLst>
              <a:ext uri="{FF2B5EF4-FFF2-40B4-BE49-F238E27FC236}">
                <a16:creationId xmlns:a16="http://schemas.microsoft.com/office/drawing/2014/main" id="{E4956734-A4AF-068E-85CF-F30317D22641}"/>
              </a:ext>
            </a:extLst>
          </p:cNvPr>
          <p:cNvSpPr>
            <a:spLocks/>
          </p:cNvSpPr>
          <p:nvPr/>
        </p:nvSpPr>
        <p:spPr bwMode="auto">
          <a:xfrm>
            <a:off x="8235333" y="1812000"/>
            <a:ext cx="1727200" cy="720725"/>
          </a:xfrm>
          <a:prstGeom prst="borderCallout1">
            <a:avLst>
              <a:gd name="adj1" fmla="val 15861"/>
              <a:gd name="adj2" fmla="val -4412"/>
              <a:gd name="adj3" fmla="val 449560"/>
              <a:gd name="adj4" fmla="val -108454"/>
            </a:avLst>
          </a:prstGeom>
          <a:noFill/>
          <a:ln w="9525">
            <a:solidFill>
              <a:schemeClr val="accent1">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lstStyle/>
          <a:p>
            <a:pPr algn="ctr"/>
            <a:r>
              <a:rPr lang="zh-CN" altLang="zh-CN">
                <a:solidFill>
                  <a:schemeClr val="bg2"/>
                </a:solidFill>
                <a:latin typeface="Times New Roman" panose="02020603050405020304" pitchFamily="18" charset="0"/>
              </a:rPr>
              <a:t>(</a:t>
            </a:r>
            <a:r>
              <a:rPr lang="en-US" altLang="zh-CN" i="1">
                <a:solidFill>
                  <a:schemeClr val="bg2"/>
                </a:solidFill>
                <a:latin typeface="Times New Roman" panose="02020603050405020304" pitchFamily="18" charset="0"/>
              </a:rPr>
              <a:t>y</a:t>
            </a:r>
            <a:r>
              <a:rPr lang="en-US" altLang="zh-CN" baseline="-25000">
                <a:solidFill>
                  <a:schemeClr val="bg2"/>
                </a:solidFill>
                <a:latin typeface="Times New Roman" panose="02020603050405020304" pitchFamily="18" charset="0"/>
              </a:rPr>
              <a:t>3</a:t>
            </a:r>
            <a:r>
              <a:rPr lang="en-US" altLang="zh-CN">
                <a:solidFill>
                  <a:schemeClr val="bg2"/>
                </a:solidFill>
                <a:latin typeface="Times New Roman" panose="02020603050405020304" pitchFamily="18" charset="0"/>
              </a:rPr>
              <a:t> </a:t>
            </a:r>
            <a:r>
              <a:rPr lang="en-US" altLang="zh-CN" i="1">
                <a:solidFill>
                  <a:schemeClr val="bg2"/>
                </a:solidFill>
                <a:latin typeface="Times New Roman" panose="02020603050405020304" pitchFamily="18" charset="0"/>
              </a:rPr>
              <a:t>,</a:t>
            </a:r>
            <a:r>
              <a:rPr lang="en-US" altLang="zh-CN">
                <a:solidFill>
                  <a:schemeClr val="bg2"/>
                </a:solidFill>
                <a:latin typeface="Times New Roman" panose="02020603050405020304" pitchFamily="18" charset="0"/>
              </a:rPr>
              <a:t> </a:t>
            </a:r>
            <a:r>
              <a:rPr lang="en-US" altLang="zh-CN" i="1">
                <a:solidFill>
                  <a:schemeClr val="bg2"/>
                </a:solidFill>
                <a:latin typeface="Times New Roman" panose="02020603050405020304" pitchFamily="18" charset="0"/>
              </a:rPr>
              <a:t>y</a:t>
            </a:r>
            <a:r>
              <a:rPr lang="en-US" altLang="zh-CN" baseline="-25000">
                <a:solidFill>
                  <a:schemeClr val="bg2"/>
                </a:solidFill>
                <a:latin typeface="Times New Roman" panose="02020603050405020304" pitchFamily="18" charset="0"/>
              </a:rPr>
              <a:t>2</a:t>
            </a:r>
            <a:r>
              <a:rPr lang="en-US" altLang="zh-CN" i="1">
                <a:solidFill>
                  <a:schemeClr val="bg2"/>
                </a:solidFill>
                <a:latin typeface="Times New Roman" panose="02020603050405020304" pitchFamily="18" charset="0"/>
              </a:rPr>
              <a:t>,</a:t>
            </a:r>
            <a:r>
              <a:rPr lang="en-US" altLang="zh-CN">
                <a:solidFill>
                  <a:schemeClr val="bg2"/>
                </a:solidFill>
                <a:latin typeface="Times New Roman" panose="02020603050405020304" pitchFamily="18" charset="0"/>
              </a:rPr>
              <a:t> </a:t>
            </a:r>
            <a:r>
              <a:rPr lang="en-US" altLang="zh-CN" i="1">
                <a:solidFill>
                  <a:schemeClr val="bg2"/>
                </a:solidFill>
                <a:latin typeface="Times New Roman" panose="02020603050405020304" pitchFamily="18" charset="0"/>
              </a:rPr>
              <a:t>y</a:t>
            </a:r>
            <a:r>
              <a:rPr lang="en-US" altLang="zh-CN" baseline="-25000">
                <a:solidFill>
                  <a:schemeClr val="bg2"/>
                </a:solidFill>
                <a:latin typeface="Times New Roman" panose="02020603050405020304" pitchFamily="18" charset="0"/>
              </a:rPr>
              <a:t>1</a:t>
            </a:r>
            <a:r>
              <a:rPr lang="en-US" altLang="zh-CN">
                <a:solidFill>
                  <a:schemeClr val="bg2"/>
                </a:solidFill>
                <a:latin typeface="Times New Roman" panose="02020603050405020304" pitchFamily="18" charset="0"/>
              </a:rPr>
              <a:t> </a:t>
            </a:r>
            <a:r>
              <a:rPr lang="en-US" altLang="zh-CN" i="1">
                <a:solidFill>
                  <a:schemeClr val="bg2"/>
                </a:solidFill>
                <a:latin typeface="Times New Roman" panose="02020603050405020304" pitchFamily="18" charset="0"/>
              </a:rPr>
              <a:t>,</a:t>
            </a:r>
            <a:r>
              <a:rPr lang="en-US" altLang="zh-CN">
                <a:solidFill>
                  <a:schemeClr val="bg2"/>
                </a:solidFill>
                <a:latin typeface="Times New Roman" panose="02020603050405020304" pitchFamily="18" charset="0"/>
              </a:rPr>
              <a:t> y</a:t>
            </a:r>
            <a:r>
              <a:rPr lang="en-US" altLang="zh-CN" baseline="-25000">
                <a:solidFill>
                  <a:schemeClr val="bg2"/>
                </a:solidFill>
                <a:latin typeface="Times New Roman" panose="02020603050405020304" pitchFamily="18" charset="0"/>
              </a:rPr>
              <a:t>0</a:t>
            </a:r>
            <a:r>
              <a:rPr lang="en-US" altLang="zh-CN">
                <a:solidFill>
                  <a:schemeClr val="bg2"/>
                </a:solidFill>
                <a:latin typeface="Times New Roman" panose="02020603050405020304" pitchFamily="18" charset="0"/>
              </a:rPr>
              <a:t>)=(0,0,1,0)</a:t>
            </a:r>
            <a:endParaRPr lang="zh-CN" altLang="en-US">
              <a:solidFill>
                <a:schemeClr val="bg2"/>
              </a:solidFill>
              <a:latin typeface="Times New Roman" panose="02020603050405020304" pitchFamily="18" charset="0"/>
            </a:endParaRPr>
          </a:p>
        </p:txBody>
      </p:sp>
    </p:spTree>
    <p:extLst>
      <p:ext uri="{BB962C8B-B14F-4D97-AF65-F5344CB8AC3E}">
        <p14:creationId xmlns:p14="http://schemas.microsoft.com/office/powerpoint/2010/main" val="3592663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159267" y="915046"/>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7" name="矩形 6">
            <a:extLst>
              <a:ext uri="{FF2B5EF4-FFF2-40B4-BE49-F238E27FC236}">
                <a16:creationId xmlns:a16="http://schemas.microsoft.com/office/drawing/2014/main" id="{F4808061-6AF6-5C45-07FB-663A4FFA4B3B}"/>
              </a:ext>
            </a:extLst>
          </p:cNvPr>
          <p:cNvSpPr/>
          <p:nvPr/>
        </p:nvSpPr>
        <p:spPr>
          <a:xfrm>
            <a:off x="1989644" y="371537"/>
            <a:ext cx="2262158"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轮操作之：置换运算</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D76ECDF6-6B08-8CE0-2004-7BDCBF878727}"/>
              </a:ext>
            </a:extLst>
          </p:cNvPr>
          <p:cNvSpPr txBox="1"/>
          <p:nvPr/>
        </p:nvSpPr>
        <p:spPr>
          <a:xfrm>
            <a:off x="1447060" y="1789887"/>
            <a:ext cx="9641149" cy="646331"/>
          </a:xfrm>
          <a:prstGeom prst="rect">
            <a:avLst/>
          </a:prstGeom>
          <a:noFill/>
        </p:spPr>
        <p:txBody>
          <a:bodyPr wrap="square">
            <a:spAutoFit/>
          </a:bodyPr>
          <a:lstStyle/>
          <a:p>
            <a:r>
              <a:rPr lang="zh-CN" altLang="en-US" b="0" i="0" dirty="0">
                <a:solidFill>
                  <a:schemeClr val="bg1"/>
                </a:solidFill>
                <a:effectLst/>
                <a:latin typeface="微软雅黑" panose="020B0503020204020204" pitchFamily="34" charset="-122"/>
                <a:ea typeface="微软雅黑" panose="020B0503020204020204" pitchFamily="34" charset="-122"/>
              </a:rPr>
              <a:t>与</a:t>
            </a:r>
            <a:r>
              <a:rPr lang="zh-CN" altLang="en-US" dirty="0">
                <a:solidFill>
                  <a:schemeClr val="bg1"/>
                </a:solidFill>
                <a:latin typeface="微软雅黑" panose="020B0503020204020204" pitchFamily="34" charset="-122"/>
                <a:ea typeface="微软雅黑" panose="020B0503020204020204" pitchFamily="34" charset="-122"/>
              </a:rPr>
              <a:t>前面</a:t>
            </a:r>
            <a:r>
              <a:rPr lang="zh-CN" altLang="en-US" b="0" i="0" dirty="0">
                <a:solidFill>
                  <a:schemeClr val="bg1"/>
                </a:solidFill>
                <a:effectLst/>
                <a:latin typeface="微软雅黑" panose="020B0503020204020204" pitchFamily="34" charset="-122"/>
                <a:ea typeface="微软雅黑" panose="020B0503020204020204" pitchFamily="34" charset="-122"/>
              </a:rPr>
              <a:t>提到的置换相同，</a:t>
            </a:r>
            <a:r>
              <a:rPr lang="en-US" altLang="zh-CN" b="0" i="0" dirty="0">
                <a:solidFill>
                  <a:schemeClr val="bg1"/>
                </a:solidFill>
                <a:effectLst/>
                <a:latin typeface="微软雅黑" panose="020B0503020204020204" pitchFamily="34" charset="-122"/>
                <a:ea typeface="微软雅黑" panose="020B0503020204020204" pitchFamily="34" charset="-122"/>
              </a:rPr>
              <a:t>S</a:t>
            </a:r>
            <a:r>
              <a:rPr lang="zh-CN" altLang="en-US" b="0" i="0" dirty="0">
                <a:solidFill>
                  <a:schemeClr val="bg1"/>
                </a:solidFill>
                <a:effectLst/>
                <a:latin typeface="微软雅黑" panose="020B0503020204020204" pitchFamily="34" charset="-122"/>
                <a:ea typeface="微软雅黑" panose="020B0503020204020204" pitchFamily="34" charset="-122"/>
              </a:rPr>
              <a:t>盒代替运算的</a:t>
            </a:r>
            <a:r>
              <a:rPr lang="en-US" altLang="zh-CN" b="0" i="0" dirty="0">
                <a:solidFill>
                  <a:schemeClr val="bg1"/>
                </a:solidFill>
                <a:effectLst/>
                <a:latin typeface="微软雅黑" panose="020B0503020204020204" pitchFamily="34" charset="-122"/>
                <a:ea typeface="微软雅黑" panose="020B0503020204020204" pitchFamily="34" charset="-122"/>
              </a:rPr>
              <a:t>32</a:t>
            </a:r>
            <a:r>
              <a:rPr lang="zh-CN" altLang="en-US" b="0" i="0" dirty="0">
                <a:solidFill>
                  <a:schemeClr val="bg1"/>
                </a:solidFill>
                <a:effectLst/>
                <a:latin typeface="微软雅黑" panose="020B0503020204020204" pitchFamily="34" charset="-122"/>
                <a:ea typeface="微软雅黑" panose="020B0503020204020204" pitchFamily="34" charset="-122"/>
              </a:rPr>
              <a:t>位输出按照</a:t>
            </a:r>
            <a:r>
              <a:rPr lang="en-US" altLang="zh-CN" b="0" i="0" dirty="0">
                <a:solidFill>
                  <a:schemeClr val="bg1"/>
                </a:solidFill>
                <a:effectLst/>
                <a:latin typeface="微软雅黑" panose="020B0503020204020204" pitchFamily="34" charset="-122"/>
                <a:ea typeface="微软雅黑" panose="020B0503020204020204" pitchFamily="34" charset="-122"/>
              </a:rPr>
              <a:t>P</a:t>
            </a:r>
            <a:r>
              <a:rPr lang="zh-CN" altLang="en-US" b="0" i="0" dirty="0">
                <a:solidFill>
                  <a:schemeClr val="bg1"/>
                </a:solidFill>
                <a:effectLst/>
                <a:latin typeface="微软雅黑" panose="020B0503020204020204" pitchFamily="34" charset="-122"/>
                <a:ea typeface="微软雅黑" panose="020B0503020204020204" pitchFamily="34" charset="-122"/>
              </a:rPr>
              <a:t>盒进行置换。该置换把输入的每位映射到输出位，任何一位不能被映射两次，也不能被略去，映射规则如下表：</a:t>
            </a:r>
            <a:endParaRPr lang="zh-CN" altLang="en-US" dirty="0">
              <a:solidFill>
                <a:schemeClr val="bg1"/>
              </a:solidFill>
              <a:latin typeface="微软雅黑" panose="020B0503020204020204" pitchFamily="34" charset="-122"/>
              <a:ea typeface="微软雅黑" panose="020B0503020204020204" pitchFamily="34" charset="-122"/>
            </a:endParaRPr>
          </a:p>
        </p:txBody>
      </p:sp>
      <p:graphicFrame>
        <p:nvGraphicFramePr>
          <p:cNvPr id="3" name="表格 2">
            <a:extLst>
              <a:ext uri="{FF2B5EF4-FFF2-40B4-BE49-F238E27FC236}">
                <a16:creationId xmlns:a16="http://schemas.microsoft.com/office/drawing/2014/main" id="{75078A5E-2857-1A3D-3591-5439A1A4F2ED}"/>
              </a:ext>
            </a:extLst>
          </p:cNvPr>
          <p:cNvGraphicFramePr>
            <a:graphicFrameLocks noGrp="1"/>
          </p:cNvGraphicFramePr>
          <p:nvPr>
            <p:extLst>
              <p:ext uri="{D42A27DB-BD31-4B8C-83A1-F6EECF244321}">
                <p14:modId xmlns:p14="http://schemas.microsoft.com/office/powerpoint/2010/main" val="773554292"/>
              </p:ext>
            </p:extLst>
          </p:nvPr>
        </p:nvGraphicFramePr>
        <p:xfrm>
          <a:off x="2381434" y="2899824"/>
          <a:ext cx="7772400" cy="1981200"/>
        </p:xfrm>
        <a:graphic>
          <a:graphicData uri="http://schemas.openxmlformats.org/drawingml/2006/table">
            <a:tbl>
              <a:tblPr/>
              <a:tblGrid>
                <a:gridCol w="898525">
                  <a:extLst>
                    <a:ext uri="{9D8B030D-6E8A-4147-A177-3AD203B41FA5}">
                      <a16:colId xmlns:a16="http://schemas.microsoft.com/office/drawing/2014/main" val="2207469607"/>
                    </a:ext>
                  </a:extLst>
                </a:gridCol>
                <a:gridCol w="1000125">
                  <a:extLst>
                    <a:ext uri="{9D8B030D-6E8A-4147-A177-3AD203B41FA5}">
                      <a16:colId xmlns:a16="http://schemas.microsoft.com/office/drawing/2014/main" val="1108683808"/>
                    </a:ext>
                  </a:extLst>
                </a:gridCol>
                <a:gridCol w="1000125">
                  <a:extLst>
                    <a:ext uri="{9D8B030D-6E8A-4147-A177-3AD203B41FA5}">
                      <a16:colId xmlns:a16="http://schemas.microsoft.com/office/drawing/2014/main" val="1465434750"/>
                    </a:ext>
                  </a:extLst>
                </a:gridCol>
                <a:gridCol w="998537">
                  <a:extLst>
                    <a:ext uri="{9D8B030D-6E8A-4147-A177-3AD203B41FA5}">
                      <a16:colId xmlns:a16="http://schemas.microsoft.com/office/drawing/2014/main" val="2647118604"/>
                    </a:ext>
                  </a:extLst>
                </a:gridCol>
                <a:gridCol w="1000125">
                  <a:extLst>
                    <a:ext uri="{9D8B030D-6E8A-4147-A177-3AD203B41FA5}">
                      <a16:colId xmlns:a16="http://schemas.microsoft.com/office/drawing/2014/main" val="4003496168"/>
                    </a:ext>
                  </a:extLst>
                </a:gridCol>
                <a:gridCol w="1000125">
                  <a:extLst>
                    <a:ext uri="{9D8B030D-6E8A-4147-A177-3AD203B41FA5}">
                      <a16:colId xmlns:a16="http://schemas.microsoft.com/office/drawing/2014/main" val="3759849977"/>
                    </a:ext>
                  </a:extLst>
                </a:gridCol>
                <a:gridCol w="1000125">
                  <a:extLst>
                    <a:ext uri="{9D8B030D-6E8A-4147-A177-3AD203B41FA5}">
                      <a16:colId xmlns:a16="http://schemas.microsoft.com/office/drawing/2014/main" val="14883233"/>
                    </a:ext>
                  </a:extLst>
                </a:gridCol>
                <a:gridCol w="874713">
                  <a:extLst>
                    <a:ext uri="{9D8B030D-6E8A-4147-A177-3AD203B41FA5}">
                      <a16:colId xmlns:a16="http://schemas.microsoft.com/office/drawing/2014/main" val="3564055193"/>
                    </a:ext>
                  </a:extLst>
                </a:gridCol>
              </a:tblGrid>
              <a:tr h="49530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91591247"/>
                  </a:ext>
                </a:extLst>
              </a:tr>
              <a:tr h="49530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18</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378386720"/>
                  </a:ext>
                </a:extLst>
              </a:tr>
              <a:tr h="49530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18227493"/>
                  </a:ext>
                </a:extLst>
              </a:tr>
              <a:tr h="49530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11</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933067528"/>
                  </a:ext>
                </a:extLst>
              </a:tr>
            </a:tbl>
          </a:graphicData>
        </a:graphic>
      </p:graphicFrame>
      <p:sp>
        <p:nvSpPr>
          <p:cNvPr id="12" name="文本框 11">
            <a:extLst>
              <a:ext uri="{FF2B5EF4-FFF2-40B4-BE49-F238E27FC236}">
                <a16:creationId xmlns:a16="http://schemas.microsoft.com/office/drawing/2014/main" id="{3613330F-8894-2ED4-42B3-3B8E1335A1BA}"/>
              </a:ext>
            </a:extLst>
          </p:cNvPr>
          <p:cNvSpPr txBox="1"/>
          <p:nvPr/>
        </p:nvSpPr>
        <p:spPr>
          <a:xfrm>
            <a:off x="2461334" y="5296623"/>
            <a:ext cx="6682666" cy="923330"/>
          </a:xfrm>
          <a:prstGeom prst="rect">
            <a:avLst/>
          </a:prstGeom>
          <a:noFill/>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例如：</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原数据= 0001 0000 1010 0001 0000 0000 0000 0001</a:t>
            </a:r>
          </a:p>
          <a:p>
            <a:r>
              <a:rPr lang="zh-CN" altLang="en-US" dirty="0">
                <a:solidFill>
                  <a:schemeClr val="bg1"/>
                </a:solidFill>
                <a:latin typeface="微软雅黑" panose="020B0503020204020204" pitchFamily="34" charset="-122"/>
                <a:ea typeface="微软雅黑" panose="020B0503020204020204" pitchFamily="34" charset="-122"/>
              </a:rPr>
              <a:t>替换后的值= 1000 0000 0000 0000 0000 1000 1000 0110</a:t>
            </a:r>
          </a:p>
        </p:txBody>
      </p:sp>
    </p:spTree>
    <p:extLst>
      <p:ext uri="{BB962C8B-B14F-4D97-AF65-F5344CB8AC3E}">
        <p14:creationId xmlns:p14="http://schemas.microsoft.com/office/powerpoint/2010/main" val="1340442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3416320"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轮操作之：异或运算与左右交换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588571" y="973306"/>
            <a:ext cx="5022106" cy="338554"/>
          </a:xfrm>
          <a:prstGeom prst="snip1Rect">
            <a:avLst>
              <a:gd name="adj" fmla="val 0"/>
            </a:avLst>
          </a:prstGeom>
          <a:noFill/>
          <a:ln w="28575">
            <a:noFill/>
          </a:ln>
        </p:spPr>
        <p:txBody>
          <a:bodyPr wrap="square" rtlCol="0">
            <a:spAutoFit/>
          </a:bodyPr>
          <a:lstStyle/>
          <a:p>
            <a:pPr algn="ctr"/>
            <a:r>
              <a:rPr lang="en-US" altLang="zh-CN" sz="1600" dirty="0" err="1">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Xor</a:t>
            </a: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Operations Interchange with Left and Right</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2" name="文本框 1">
            <a:extLst>
              <a:ext uri="{FF2B5EF4-FFF2-40B4-BE49-F238E27FC236}">
                <a16:creationId xmlns:a16="http://schemas.microsoft.com/office/drawing/2014/main" id="{04012174-F5A8-4B2F-7CFD-93E4DDFBCD08}"/>
              </a:ext>
            </a:extLst>
          </p:cNvPr>
          <p:cNvSpPr txBox="1"/>
          <p:nvPr/>
        </p:nvSpPr>
        <p:spPr>
          <a:xfrm>
            <a:off x="674704" y="2539013"/>
            <a:ext cx="5495278" cy="1477328"/>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这是一次轮操作的最后一步；</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b="0" i="0" dirty="0">
                <a:solidFill>
                  <a:schemeClr val="bg1"/>
                </a:solidFill>
                <a:effectLst/>
                <a:latin typeface="微软雅黑" panose="020B0503020204020204" pitchFamily="34" charset="-122"/>
                <a:ea typeface="微软雅黑" panose="020B0503020204020204" pitchFamily="34" charset="-122"/>
              </a:rPr>
              <a:t>P</a:t>
            </a:r>
            <a:r>
              <a:rPr lang="zh-CN" altLang="en-US" b="0" i="0" dirty="0">
                <a:solidFill>
                  <a:schemeClr val="bg1"/>
                </a:solidFill>
                <a:effectLst/>
                <a:latin typeface="微软雅黑" panose="020B0503020204020204" pitchFamily="34" charset="-122"/>
                <a:ea typeface="微软雅黑" panose="020B0503020204020204" pitchFamily="34" charset="-122"/>
              </a:rPr>
              <a:t>盒置换的结果与最初的</a:t>
            </a:r>
            <a:r>
              <a:rPr lang="en-US" altLang="zh-CN" b="0" i="0" dirty="0">
                <a:solidFill>
                  <a:schemeClr val="bg1"/>
                </a:solidFill>
                <a:effectLst/>
                <a:latin typeface="微软雅黑" panose="020B0503020204020204" pitchFamily="34" charset="-122"/>
                <a:ea typeface="微软雅黑" panose="020B0503020204020204" pitchFamily="34" charset="-122"/>
              </a:rPr>
              <a:t>64</a:t>
            </a:r>
            <a:r>
              <a:rPr lang="zh-CN" altLang="en-US" b="0" i="0" dirty="0">
                <a:solidFill>
                  <a:schemeClr val="bg1"/>
                </a:solidFill>
                <a:effectLst/>
                <a:latin typeface="微软雅黑" panose="020B0503020204020204" pitchFamily="34" charset="-122"/>
                <a:ea typeface="微软雅黑" panose="020B0503020204020204" pitchFamily="34" charset="-122"/>
              </a:rPr>
              <a:t>位分组左半部分</a:t>
            </a:r>
            <a:r>
              <a:rPr lang="en-US" altLang="zh-CN" b="0" i="0" dirty="0">
                <a:solidFill>
                  <a:schemeClr val="bg1"/>
                </a:solidFill>
                <a:effectLst/>
                <a:latin typeface="微软雅黑" panose="020B0503020204020204" pitchFamily="34" charset="-122"/>
                <a:ea typeface="微软雅黑" panose="020B0503020204020204" pitchFamily="34" charset="-122"/>
              </a:rPr>
              <a:t>L0</a:t>
            </a:r>
            <a:r>
              <a:rPr lang="zh-CN" altLang="en-US" b="0" i="0" dirty="0">
                <a:solidFill>
                  <a:schemeClr val="bg1"/>
                </a:solidFill>
                <a:effectLst/>
                <a:latin typeface="微软雅黑" panose="020B0503020204020204" pitchFamily="34" charset="-122"/>
                <a:ea typeface="微软雅黑" panose="020B0503020204020204" pitchFamily="34" charset="-122"/>
              </a:rPr>
              <a:t>异或，然后左、右半部分交换，接着开始另一轮，总共要进行</a:t>
            </a:r>
            <a:r>
              <a:rPr lang="en-US" altLang="zh-CN" b="0" i="0" dirty="0">
                <a:solidFill>
                  <a:schemeClr val="bg1"/>
                </a:solidFill>
                <a:effectLst/>
                <a:latin typeface="微软雅黑" panose="020B0503020204020204" pitchFamily="34" charset="-122"/>
                <a:ea typeface="微软雅黑" panose="020B0503020204020204" pitchFamily="34" charset="-122"/>
              </a:rPr>
              <a:t>16</a:t>
            </a:r>
            <a:r>
              <a:rPr lang="zh-CN" altLang="en-US" b="0" i="0" dirty="0">
                <a:solidFill>
                  <a:schemeClr val="bg1"/>
                </a:solidFill>
                <a:effectLst/>
                <a:latin typeface="微软雅黑" panose="020B0503020204020204" pitchFamily="34" charset="-122"/>
                <a:ea typeface="微软雅黑" panose="020B0503020204020204" pitchFamily="34" charset="-122"/>
              </a:rPr>
              <a:t>轮</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8" name="Picture 4">
            <a:extLst>
              <a:ext uri="{FF2B5EF4-FFF2-40B4-BE49-F238E27FC236}">
                <a16:creationId xmlns:a16="http://schemas.microsoft.com/office/drawing/2014/main" id="{9509923E-B71E-5778-091A-F55DA6310D9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571" r="41255" b="1"/>
          <a:stretch/>
        </p:blipFill>
        <p:spPr bwMode="auto">
          <a:xfrm>
            <a:off x="7712360" y="892848"/>
            <a:ext cx="3804936" cy="507230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BDE75501-05C0-4254-55CB-73124A875F91}"/>
              </a:ext>
            </a:extLst>
          </p:cNvPr>
          <p:cNvSpPr/>
          <p:nvPr/>
        </p:nvSpPr>
        <p:spPr>
          <a:xfrm>
            <a:off x="7821227" y="4802819"/>
            <a:ext cx="3444536" cy="1162333"/>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259742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3288080"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加密过程之三：左右</a:t>
            </a:r>
            <a:r>
              <a:rPr lang="en-US" altLang="zh-CN" dirty="0">
                <a:solidFill>
                  <a:schemeClr val="bg1">
                    <a:lumMod val="95000"/>
                  </a:schemeClr>
                </a:solidFill>
                <a:latin typeface="微软雅黑" panose="020B0503020204020204" pitchFamily="34" charset="-122"/>
                <a:ea typeface="微软雅黑" panose="020B0503020204020204" pitchFamily="34" charset="-122"/>
              </a:rPr>
              <a:t>32bit</a:t>
            </a:r>
            <a:r>
              <a:rPr lang="zh-CN" altLang="en-US" dirty="0">
                <a:solidFill>
                  <a:schemeClr val="bg1">
                    <a:lumMod val="95000"/>
                  </a:schemeClr>
                </a:solidFill>
                <a:latin typeface="微软雅黑" panose="020B0503020204020204" pitchFamily="34" charset="-122"/>
                <a:ea typeface="微软雅黑" panose="020B0503020204020204" pitchFamily="34" charset="-122"/>
              </a:rPr>
              <a:t>交换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943252" y="942665"/>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The Left and Right 32bit Switches</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06</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9" name="文本框 8">
            <a:extLst>
              <a:ext uri="{FF2B5EF4-FFF2-40B4-BE49-F238E27FC236}">
                <a16:creationId xmlns:a16="http://schemas.microsoft.com/office/drawing/2014/main" id="{F6A26D55-B0BB-A9F4-2953-41AB9BD7BE16}"/>
              </a:ext>
            </a:extLst>
          </p:cNvPr>
          <p:cNvSpPr txBox="1"/>
          <p:nvPr/>
        </p:nvSpPr>
        <p:spPr>
          <a:xfrm>
            <a:off x="943252" y="1979533"/>
            <a:ext cx="4676314" cy="4247317"/>
          </a:xfrm>
          <a:prstGeom prst="rect">
            <a:avLst/>
          </a:prstGeom>
          <a:noFill/>
        </p:spPr>
        <p:txBody>
          <a:bodyPr wrap="square">
            <a:spAutoFit/>
          </a:bodyPr>
          <a:lstStyle/>
          <a:p>
            <a:pPr marL="285750" indent="-285750">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16</a:t>
            </a:r>
            <a:r>
              <a:rPr lang="zh-CN" altLang="en-US" b="0" i="0" dirty="0">
                <a:solidFill>
                  <a:schemeClr val="bg1"/>
                </a:solidFill>
                <a:effectLst/>
                <a:latin typeface="微软雅黑" panose="020B0503020204020204" pitchFamily="34" charset="-122"/>
                <a:ea typeface="微软雅黑" panose="020B0503020204020204" pitchFamily="34" charset="-122"/>
              </a:rPr>
              <a:t>轮替代之后会得到最后的结果</a:t>
            </a:r>
            <a:r>
              <a:rPr lang="en-US" altLang="zh-CN" b="0" i="0" dirty="0">
                <a:solidFill>
                  <a:schemeClr val="bg1"/>
                </a:solidFill>
                <a:effectLst/>
                <a:latin typeface="微软雅黑" panose="020B0503020204020204" pitchFamily="34" charset="-122"/>
                <a:ea typeface="微软雅黑" panose="020B0503020204020204" pitchFamily="34" charset="-122"/>
              </a:rPr>
              <a:t>L16</a:t>
            </a:r>
            <a:r>
              <a:rPr lang="zh-CN" altLang="en-US" b="0" i="0" dirty="0">
                <a:solidFill>
                  <a:schemeClr val="bg1"/>
                </a:solidFill>
                <a:effectLst/>
                <a:latin typeface="微软雅黑" panose="020B0503020204020204" pitchFamily="34" charset="-122"/>
                <a:ea typeface="微软雅黑" panose="020B0503020204020204" pitchFamily="34" charset="-122"/>
              </a:rPr>
              <a:t>、</a:t>
            </a:r>
            <a:r>
              <a:rPr lang="en-US" altLang="zh-CN" b="0" i="0" dirty="0">
                <a:solidFill>
                  <a:schemeClr val="bg1"/>
                </a:solidFill>
                <a:effectLst/>
                <a:latin typeface="微软雅黑" panose="020B0503020204020204" pitchFamily="34" charset="-122"/>
                <a:ea typeface="微软雅黑" panose="020B0503020204020204" pitchFamily="34" charset="-122"/>
              </a:rPr>
              <a:t>R16</a:t>
            </a:r>
            <a:r>
              <a:rPr lang="zh-CN" altLang="en-US" b="0" i="0" dirty="0">
                <a:solidFill>
                  <a:schemeClr val="bg1"/>
                </a:solidFill>
                <a:effectLst/>
                <a:latin typeface="微软雅黑" panose="020B0503020204020204" pitchFamily="34" charset="-122"/>
                <a:ea typeface="微软雅黑" panose="020B0503020204020204" pitchFamily="34" charset="-122"/>
              </a:rPr>
              <a:t>，最后将两组数据进行左右两组交换。</a:t>
            </a:r>
            <a:endParaRPr lang="en-US" altLang="zh-CN" b="0" i="0" dirty="0">
              <a:solidFill>
                <a:schemeClr val="bg1"/>
              </a:solidFill>
              <a:effectLst/>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例如：</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r>
              <a:rPr lang="en-US" altLang="zh-CN" dirty="0">
                <a:solidFill>
                  <a:schemeClr val="bg1"/>
                </a:solidFill>
                <a:latin typeface="微软雅黑" panose="020B0503020204020204" pitchFamily="34" charset="-122"/>
                <a:ea typeface="微软雅黑" panose="020B0503020204020204" pitchFamily="34" charset="-122"/>
              </a:rPr>
              <a:t>L16= 0100 0011 0100 0010 0011 0010 0011 0100</a:t>
            </a:r>
          </a:p>
          <a:p>
            <a:r>
              <a:rPr lang="en-US" altLang="zh-CN" dirty="0">
                <a:solidFill>
                  <a:schemeClr val="bg1"/>
                </a:solidFill>
                <a:latin typeface="微软雅黑" panose="020B0503020204020204" pitchFamily="34" charset="-122"/>
                <a:ea typeface="微软雅黑" panose="020B0503020204020204" pitchFamily="34" charset="-122"/>
              </a:rPr>
              <a:t>R16= 0000 1010 0100 1100 1101 1001 1001 0101</a:t>
            </a: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本应该是</a:t>
            </a:r>
            <a:r>
              <a:rPr lang="en-US" altLang="zh-CN" dirty="0">
                <a:solidFill>
                  <a:schemeClr val="bg1"/>
                </a:solidFill>
                <a:latin typeface="微软雅黑" panose="020B0503020204020204" pitchFamily="34" charset="-122"/>
                <a:ea typeface="微软雅黑" panose="020B0503020204020204" pitchFamily="34" charset="-122"/>
              </a:rPr>
              <a:t>L16R16</a:t>
            </a:r>
            <a:r>
              <a:rPr lang="zh-CN" altLang="en-US" dirty="0">
                <a:solidFill>
                  <a:schemeClr val="bg1"/>
                </a:solidFill>
                <a:latin typeface="微软雅黑" panose="020B0503020204020204" pitchFamily="34" charset="-122"/>
                <a:ea typeface="微软雅黑" panose="020B0503020204020204" pitchFamily="34" charset="-122"/>
              </a:rPr>
              <a:t>交换后变为</a:t>
            </a:r>
            <a:r>
              <a:rPr lang="en-US" altLang="zh-CN" dirty="0">
                <a:solidFill>
                  <a:schemeClr val="bg1"/>
                </a:solidFill>
                <a:latin typeface="微软雅黑" panose="020B0503020204020204" pitchFamily="34" charset="-122"/>
                <a:ea typeface="微软雅黑" panose="020B0503020204020204" pitchFamily="34" charset="-122"/>
              </a:rPr>
              <a:t>R16L16</a:t>
            </a:r>
          </a:p>
          <a:p>
            <a:r>
              <a:rPr lang="en-US" altLang="zh-CN" dirty="0">
                <a:solidFill>
                  <a:schemeClr val="bg1"/>
                </a:solidFill>
                <a:latin typeface="微软雅黑" panose="020B0503020204020204" pitchFamily="34" charset="-122"/>
                <a:ea typeface="微软雅黑" panose="020B0503020204020204" pitchFamily="34" charset="-122"/>
              </a:rPr>
              <a:t>R16L16= 0000 1010 0100 1100 1101 1001 1001 0101 0100 0011 0100 0010 0011 0010 0011 0100</a:t>
            </a:r>
          </a:p>
          <a:p>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FD9C4E8-73CF-ADD1-91E1-A5CE2BCF3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4278" y="919099"/>
            <a:ext cx="4101228" cy="5166026"/>
          </a:xfrm>
          <a:prstGeom prst="rect">
            <a:avLst/>
          </a:prstGeom>
        </p:spPr>
      </p:pic>
    </p:spTree>
    <p:extLst>
      <p:ext uri="{BB962C8B-B14F-4D97-AF65-F5344CB8AC3E}">
        <p14:creationId xmlns:p14="http://schemas.microsoft.com/office/powerpoint/2010/main" val="3640178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3397084"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加密过程之四：逆初始置换</a:t>
            </a:r>
            <a:r>
              <a:rPr lang="en-US" altLang="zh-CN" dirty="0">
                <a:solidFill>
                  <a:schemeClr val="bg1">
                    <a:lumMod val="95000"/>
                  </a:schemeClr>
                </a:solidFill>
                <a:latin typeface="微软雅黑" panose="020B0503020204020204" pitchFamily="34" charset="-122"/>
                <a:ea typeface="微软雅黑" panose="020B0503020204020204" pitchFamily="34" charset="-122"/>
              </a:rPr>
              <a:t>IP</a:t>
            </a:r>
            <a:r>
              <a:rPr lang="en-US" altLang="zh-CN" baseline="30000" dirty="0">
                <a:solidFill>
                  <a:schemeClr val="bg1">
                    <a:lumMod val="95000"/>
                  </a:schemeClr>
                </a:solidFill>
                <a:latin typeface="微软雅黑" panose="020B0503020204020204" pitchFamily="34" charset="-122"/>
                <a:ea typeface="微软雅黑" panose="020B0503020204020204" pitchFamily="34" charset="-122"/>
              </a:rPr>
              <a:t>-1</a:t>
            </a:r>
          </a:p>
        </p:txBody>
      </p:sp>
      <p:sp>
        <p:nvSpPr>
          <p:cNvPr id="34" name="文本框 33"/>
          <p:cNvSpPr txBox="1"/>
          <p:nvPr/>
        </p:nvSpPr>
        <p:spPr>
          <a:xfrm>
            <a:off x="683049" y="920900"/>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Inverse Initial 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07</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DA90580C-3E00-415D-D893-7F19E2BFFE3A}"/>
              </a:ext>
            </a:extLst>
          </p:cNvPr>
          <p:cNvSpPr txBox="1"/>
          <p:nvPr/>
        </p:nvSpPr>
        <p:spPr>
          <a:xfrm>
            <a:off x="1822141" y="1953957"/>
            <a:ext cx="8307279" cy="923330"/>
          </a:xfrm>
          <a:prstGeom prst="rect">
            <a:avLst/>
          </a:prstGeom>
          <a:noFill/>
        </p:spPr>
        <p:txBody>
          <a:bodyPr wrap="square">
            <a:spAutoFit/>
          </a:bodyPr>
          <a:lstStyle/>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将</a:t>
            </a:r>
            <a:r>
              <a:rPr lang="en-US" altLang="zh-CN" dirty="0">
                <a:solidFill>
                  <a:schemeClr val="bg1"/>
                </a:solidFill>
                <a:latin typeface="微软雅黑" panose="020B0503020204020204" pitchFamily="34" charset="-122"/>
                <a:ea typeface="微软雅黑" panose="020B0503020204020204" pitchFamily="34" charset="-122"/>
              </a:rPr>
              <a:t>16</a:t>
            </a:r>
            <a:r>
              <a:rPr lang="zh-CN" altLang="en-US" dirty="0">
                <a:solidFill>
                  <a:schemeClr val="bg1"/>
                </a:solidFill>
                <a:latin typeface="微软雅黑" panose="020B0503020204020204" pitchFamily="34" charset="-122"/>
                <a:ea typeface="微软雅黑" panose="020B0503020204020204" pitchFamily="34" charset="-122"/>
              </a:rPr>
              <a:t>轮迭代后给出的</a:t>
            </a:r>
            <a:r>
              <a:rPr lang="en-US" altLang="zh-CN" dirty="0">
                <a:solidFill>
                  <a:schemeClr val="bg1"/>
                </a:solidFill>
                <a:latin typeface="微软雅黑" panose="020B0503020204020204" pitchFamily="34" charset="-122"/>
                <a:ea typeface="微软雅黑" panose="020B0503020204020204" pitchFamily="34" charset="-122"/>
              </a:rPr>
              <a:t>64 bit</a:t>
            </a:r>
            <a:r>
              <a:rPr lang="zh-CN" altLang="en-US" dirty="0">
                <a:solidFill>
                  <a:schemeClr val="bg1"/>
                </a:solidFill>
                <a:latin typeface="微软雅黑" panose="020B0503020204020204" pitchFamily="34" charset="-122"/>
                <a:ea typeface="微软雅黑" panose="020B0503020204020204" pitchFamily="34" charset="-122"/>
              </a:rPr>
              <a:t>组进行置换，得到输出的密文组。输出为阵中元素按行读得的结果。</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逆置换是初始置换</a:t>
            </a:r>
            <a:r>
              <a:rPr lang="en-US" altLang="zh-CN" dirty="0">
                <a:solidFill>
                  <a:schemeClr val="bg1"/>
                </a:solidFill>
                <a:latin typeface="微软雅黑" panose="020B0503020204020204" pitchFamily="34" charset="-122"/>
                <a:ea typeface="微软雅黑" panose="020B0503020204020204" pitchFamily="34" charset="-122"/>
              </a:rPr>
              <a:t>IP</a:t>
            </a:r>
            <a:r>
              <a:rPr lang="zh-CN" altLang="en-US" dirty="0">
                <a:solidFill>
                  <a:schemeClr val="bg1"/>
                </a:solidFill>
                <a:latin typeface="微软雅黑" panose="020B0503020204020204" pitchFamily="34" charset="-122"/>
                <a:ea typeface="微软雅黑" panose="020B0503020204020204" pitchFamily="34" charset="-122"/>
              </a:rPr>
              <a:t>的逆过程</a:t>
            </a:r>
            <a:endParaRPr lang="en-US" altLang="zh-CN" dirty="0">
              <a:solidFill>
                <a:schemeClr val="bg1"/>
              </a:solidFill>
              <a:latin typeface="微软雅黑" panose="020B0503020204020204" pitchFamily="34" charset="-122"/>
              <a:ea typeface="微软雅黑" panose="020B0503020204020204" pitchFamily="34" charset="-122"/>
            </a:endParaRPr>
          </a:p>
        </p:txBody>
      </p:sp>
      <p:graphicFrame>
        <p:nvGraphicFramePr>
          <p:cNvPr id="3" name="表格 2">
            <a:extLst>
              <a:ext uri="{FF2B5EF4-FFF2-40B4-BE49-F238E27FC236}">
                <a16:creationId xmlns:a16="http://schemas.microsoft.com/office/drawing/2014/main" id="{1D044F89-AC0A-BFC2-F1EC-97DD39AFE6BC}"/>
              </a:ext>
            </a:extLst>
          </p:cNvPr>
          <p:cNvGraphicFramePr>
            <a:graphicFrameLocks noGrp="1"/>
          </p:cNvGraphicFramePr>
          <p:nvPr>
            <p:extLst>
              <p:ext uri="{D42A27DB-BD31-4B8C-83A1-F6EECF244321}">
                <p14:modId xmlns:p14="http://schemas.microsoft.com/office/powerpoint/2010/main" val="2399543075"/>
              </p:ext>
            </p:extLst>
          </p:nvPr>
        </p:nvGraphicFramePr>
        <p:xfrm>
          <a:off x="3059542" y="3139520"/>
          <a:ext cx="5832475" cy="3169920"/>
        </p:xfrm>
        <a:graphic>
          <a:graphicData uri="http://schemas.openxmlformats.org/drawingml/2006/table">
            <a:tbl>
              <a:tblPr/>
              <a:tblGrid>
                <a:gridCol w="674687">
                  <a:extLst>
                    <a:ext uri="{9D8B030D-6E8A-4147-A177-3AD203B41FA5}">
                      <a16:colId xmlns:a16="http://schemas.microsoft.com/office/drawing/2014/main" val="812786571"/>
                    </a:ext>
                  </a:extLst>
                </a:gridCol>
                <a:gridCol w="749300">
                  <a:extLst>
                    <a:ext uri="{9D8B030D-6E8A-4147-A177-3AD203B41FA5}">
                      <a16:colId xmlns:a16="http://schemas.microsoft.com/office/drawing/2014/main" val="3181335161"/>
                    </a:ext>
                  </a:extLst>
                </a:gridCol>
                <a:gridCol w="750888">
                  <a:extLst>
                    <a:ext uri="{9D8B030D-6E8A-4147-A177-3AD203B41FA5}">
                      <a16:colId xmlns:a16="http://schemas.microsoft.com/office/drawing/2014/main" val="1973494632"/>
                    </a:ext>
                  </a:extLst>
                </a:gridCol>
                <a:gridCol w="750887">
                  <a:extLst>
                    <a:ext uri="{9D8B030D-6E8A-4147-A177-3AD203B41FA5}">
                      <a16:colId xmlns:a16="http://schemas.microsoft.com/office/drawing/2014/main" val="98929131"/>
                    </a:ext>
                  </a:extLst>
                </a:gridCol>
                <a:gridCol w="749300">
                  <a:extLst>
                    <a:ext uri="{9D8B030D-6E8A-4147-A177-3AD203B41FA5}">
                      <a16:colId xmlns:a16="http://schemas.microsoft.com/office/drawing/2014/main" val="1454714526"/>
                    </a:ext>
                  </a:extLst>
                </a:gridCol>
                <a:gridCol w="750888">
                  <a:extLst>
                    <a:ext uri="{9D8B030D-6E8A-4147-A177-3AD203B41FA5}">
                      <a16:colId xmlns:a16="http://schemas.microsoft.com/office/drawing/2014/main" val="3368050304"/>
                    </a:ext>
                  </a:extLst>
                </a:gridCol>
                <a:gridCol w="749300">
                  <a:extLst>
                    <a:ext uri="{9D8B030D-6E8A-4147-A177-3AD203B41FA5}">
                      <a16:colId xmlns:a16="http://schemas.microsoft.com/office/drawing/2014/main" val="839166069"/>
                    </a:ext>
                  </a:extLst>
                </a:gridCol>
                <a:gridCol w="657225">
                  <a:extLst>
                    <a:ext uri="{9D8B030D-6E8A-4147-A177-3AD203B41FA5}">
                      <a16:colId xmlns:a16="http://schemas.microsoft.com/office/drawing/2014/main" val="818129524"/>
                    </a:ext>
                  </a:extLst>
                </a:gridCol>
              </a:tblGrid>
              <a:tr h="2603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405470886"/>
                  </a:ext>
                </a:extLst>
              </a:tr>
              <a:tr h="2619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334161997"/>
                  </a:ext>
                </a:extLst>
              </a:tr>
              <a:tr h="2603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80035703"/>
                  </a:ext>
                </a:extLst>
              </a:tr>
              <a:tr h="2619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61</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9800362"/>
                  </a:ext>
                </a:extLst>
              </a:tr>
              <a:tr h="2603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60</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547610556"/>
                  </a:ext>
                </a:extLst>
              </a:tr>
              <a:tr h="2603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286073625"/>
                  </a:ext>
                </a:extLst>
              </a:tr>
              <a:tr h="2619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819789635"/>
                  </a:ext>
                </a:extLst>
              </a:tr>
              <a:tr h="2603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517322710"/>
                  </a:ext>
                </a:extLst>
              </a:tr>
            </a:tbl>
          </a:graphicData>
        </a:graphic>
      </p:graphicFrame>
    </p:spTree>
    <p:extLst>
      <p:ext uri="{BB962C8B-B14F-4D97-AF65-F5344CB8AC3E}">
        <p14:creationId xmlns:p14="http://schemas.microsoft.com/office/powerpoint/2010/main" val="3473614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505814"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总结</a:t>
            </a:r>
            <a:r>
              <a:rPr lang="en-US" altLang="zh-CN" dirty="0">
                <a:solidFill>
                  <a:schemeClr val="bg1">
                    <a:lumMod val="95000"/>
                  </a:schemeClr>
                </a:solidFill>
                <a:latin typeface="微软雅黑" panose="020B0503020204020204" pitchFamily="34" charset="-122"/>
                <a:ea typeface="微软雅黑" panose="020B0503020204020204" pitchFamily="34" charset="-122"/>
              </a:rPr>
              <a:t>——DES</a:t>
            </a:r>
            <a:r>
              <a:rPr lang="zh-CN" altLang="en-US" dirty="0">
                <a:solidFill>
                  <a:schemeClr val="bg1">
                    <a:lumMod val="95000"/>
                  </a:schemeClr>
                </a:solidFill>
                <a:latin typeface="微软雅黑" panose="020B0503020204020204" pitchFamily="34" charset="-122"/>
                <a:ea typeface="微软雅黑" panose="020B0503020204020204" pitchFamily="34" charset="-122"/>
              </a:rPr>
              <a:t>解密过程</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580821" y="919099"/>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The Decryption Process</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FE6A9108-F4F9-F925-CC3C-982D15F421DC}"/>
              </a:ext>
            </a:extLst>
          </p:cNvPr>
          <p:cNvSpPr txBox="1"/>
          <p:nvPr/>
        </p:nvSpPr>
        <p:spPr>
          <a:xfrm>
            <a:off x="2216727" y="2584924"/>
            <a:ext cx="7758545" cy="1938992"/>
          </a:xfrm>
          <a:prstGeom prst="rect">
            <a:avLst/>
          </a:prstGeom>
          <a:noFill/>
        </p:spPr>
        <p:txBody>
          <a:bodyPr wrap="square">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加密和解密可以使用相同的算法。加密和解密唯一不同的是秘钥的次序是相反的。就是说如果每一轮的加密秘钥分别是</a:t>
            </a:r>
            <a:r>
              <a:rPr lang="en-US" altLang="zh-CN" sz="2000" dirty="0">
                <a:solidFill>
                  <a:schemeClr val="bg1"/>
                </a:solidFill>
                <a:latin typeface="微软雅黑" panose="020B0503020204020204" pitchFamily="34" charset="-122"/>
                <a:ea typeface="微软雅黑" panose="020B0503020204020204" pitchFamily="34" charset="-122"/>
              </a:rPr>
              <a:t>K1</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K2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K3...K16</a:t>
            </a:r>
            <a:r>
              <a:rPr lang="zh-CN" altLang="en-US" sz="2000" dirty="0">
                <a:solidFill>
                  <a:schemeClr val="bg1"/>
                </a:solidFill>
                <a:latin typeface="微软雅黑" panose="020B0503020204020204" pitchFamily="34" charset="-122"/>
                <a:ea typeface="微软雅黑" panose="020B0503020204020204" pitchFamily="34" charset="-122"/>
              </a:rPr>
              <a:t>，那么解密秘钥就是</a:t>
            </a:r>
            <a:r>
              <a:rPr lang="en-US" altLang="zh-CN" sz="2000" dirty="0">
                <a:solidFill>
                  <a:schemeClr val="bg1"/>
                </a:solidFill>
                <a:latin typeface="微软雅黑" panose="020B0503020204020204" pitchFamily="34" charset="-122"/>
                <a:ea typeface="微软雅黑" panose="020B0503020204020204" pitchFamily="34" charset="-122"/>
              </a:rPr>
              <a:t>K16</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K15</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K14...K1</a:t>
            </a:r>
            <a:r>
              <a:rPr lang="zh-CN" altLang="en-US" sz="2000" dirty="0">
                <a:solidFill>
                  <a:schemeClr val="bg1"/>
                </a:solidFill>
                <a:latin typeface="微软雅黑" panose="020B0503020204020204" pitchFamily="34" charset="-122"/>
                <a:ea typeface="微软雅黑" panose="020B0503020204020204" pitchFamily="34" charset="-122"/>
              </a:rPr>
              <a:t>。为每一轮产生秘钥的算法也是循环的。加密是秘钥循环左移，解密是秘钥循环右移。解密秘钥每次移动的位数是：</a:t>
            </a:r>
            <a:r>
              <a:rPr lang="en-US" altLang="zh-CN" sz="2000" dirty="0">
                <a:solidFill>
                  <a:schemeClr val="bg1"/>
                </a:solidFill>
                <a:latin typeface="微软雅黑" panose="020B0503020204020204" pitchFamily="34" charset="-122"/>
                <a:ea typeface="微软雅黑" panose="020B0503020204020204" pitchFamily="34" charset="-122"/>
              </a:rPr>
              <a:t>0</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1</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1</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a:t>
            </a:r>
            <a:r>
              <a:rPr lang="en-US" altLang="zh-CN" sz="2000" dirty="0">
                <a:solidFill>
                  <a:schemeClr val="bg1"/>
                </a:solidFill>
                <a:latin typeface="微软雅黑" panose="020B0503020204020204" pitchFamily="34" charset="-122"/>
                <a:ea typeface="微软雅黑" panose="020B0503020204020204" pitchFamily="34" charset="-122"/>
              </a:rPr>
              <a:t>1</a:t>
            </a:r>
            <a:r>
              <a:rPr lang="zh-CN" altLang="en-US" sz="2000" dirty="0">
                <a:solidFill>
                  <a:schemeClr val="bg1"/>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2104181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941040" y="934320"/>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Characteristics of DES Algorithm</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7" name="矩形 6">
            <a:extLst>
              <a:ext uri="{FF2B5EF4-FFF2-40B4-BE49-F238E27FC236}">
                <a16:creationId xmlns:a16="http://schemas.microsoft.com/office/drawing/2014/main" id="{4B3B1DB5-B317-3AEB-56AC-90846D130E69}"/>
              </a:ext>
            </a:extLst>
          </p:cNvPr>
          <p:cNvSpPr/>
          <p:nvPr/>
        </p:nvSpPr>
        <p:spPr>
          <a:xfrm>
            <a:off x="1989644" y="371537"/>
            <a:ext cx="2505814"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总结</a:t>
            </a:r>
            <a:r>
              <a:rPr lang="en-US" altLang="zh-CN" dirty="0">
                <a:solidFill>
                  <a:schemeClr val="bg1">
                    <a:lumMod val="95000"/>
                  </a:schemeClr>
                </a:solidFill>
                <a:latin typeface="微软雅黑" panose="020B0503020204020204" pitchFamily="34" charset="-122"/>
                <a:ea typeface="微软雅黑" panose="020B0503020204020204" pitchFamily="34" charset="-122"/>
              </a:rPr>
              <a:t>——DES</a:t>
            </a:r>
            <a:r>
              <a:rPr lang="zh-CN" altLang="en-US" dirty="0">
                <a:solidFill>
                  <a:schemeClr val="bg1">
                    <a:lumMod val="95000"/>
                  </a:schemeClr>
                </a:solidFill>
                <a:latin typeface="微软雅黑" panose="020B0503020204020204" pitchFamily="34" charset="-122"/>
                <a:ea typeface="微软雅黑" panose="020B0503020204020204" pitchFamily="34" charset="-122"/>
              </a:rPr>
              <a:t>算法特点</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035A268E-5D09-3F5E-20FF-698D4545F4D6}"/>
              </a:ext>
            </a:extLst>
          </p:cNvPr>
          <p:cNvSpPr txBox="1"/>
          <p:nvPr/>
        </p:nvSpPr>
        <p:spPr>
          <a:xfrm>
            <a:off x="2235199" y="1962835"/>
            <a:ext cx="7749309" cy="3693319"/>
          </a:xfrm>
          <a:prstGeom prst="rect">
            <a:avLst/>
          </a:prstGeom>
          <a:noFill/>
        </p:spPr>
        <p:txBody>
          <a:bodyPr wrap="square">
            <a:spAutoFit/>
          </a:bodyPr>
          <a:lstStyle/>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分组加密算法：以</a:t>
            </a:r>
            <a:r>
              <a:rPr lang="en-US" altLang="zh-CN" dirty="0">
                <a:solidFill>
                  <a:schemeClr val="bg1"/>
                </a:solidFill>
                <a:latin typeface="微软雅黑" panose="020B0503020204020204" pitchFamily="34" charset="-122"/>
                <a:ea typeface="微软雅黑" panose="020B0503020204020204" pitchFamily="34" charset="-122"/>
              </a:rPr>
              <a:t>64</a:t>
            </a:r>
            <a:r>
              <a:rPr lang="zh-CN" altLang="en-US" dirty="0">
                <a:solidFill>
                  <a:schemeClr val="bg1"/>
                </a:solidFill>
                <a:latin typeface="微软雅黑" panose="020B0503020204020204" pitchFamily="34" charset="-122"/>
                <a:ea typeface="微软雅黑" panose="020B0503020204020204" pitchFamily="34" charset="-122"/>
              </a:rPr>
              <a:t>位为分组；</a:t>
            </a:r>
            <a:r>
              <a:rPr lang="en-US" altLang="zh-CN" dirty="0">
                <a:solidFill>
                  <a:schemeClr val="bg1"/>
                </a:solidFill>
                <a:latin typeface="微软雅黑" panose="020B0503020204020204" pitchFamily="34" charset="-122"/>
                <a:ea typeface="微软雅黑" panose="020B0503020204020204" pitchFamily="34" charset="-122"/>
              </a:rPr>
              <a:t>64</a:t>
            </a:r>
            <a:r>
              <a:rPr lang="zh-CN" altLang="en-US" dirty="0">
                <a:solidFill>
                  <a:schemeClr val="bg1"/>
                </a:solidFill>
                <a:latin typeface="微软雅黑" panose="020B0503020204020204" pitchFamily="34" charset="-122"/>
                <a:ea typeface="微软雅黑" panose="020B0503020204020204" pitchFamily="34" charset="-122"/>
              </a:rPr>
              <a:t>位明文输入，</a:t>
            </a:r>
            <a:r>
              <a:rPr lang="en-US" altLang="zh-CN" dirty="0">
                <a:solidFill>
                  <a:schemeClr val="bg1"/>
                </a:solidFill>
                <a:latin typeface="微软雅黑" panose="020B0503020204020204" pitchFamily="34" charset="-122"/>
                <a:ea typeface="微软雅黑" panose="020B0503020204020204" pitchFamily="34" charset="-122"/>
              </a:rPr>
              <a:t>64</a:t>
            </a:r>
            <a:r>
              <a:rPr lang="zh-CN" altLang="en-US" dirty="0">
                <a:solidFill>
                  <a:schemeClr val="bg1"/>
                </a:solidFill>
                <a:latin typeface="微软雅黑" panose="020B0503020204020204" pitchFamily="34" charset="-122"/>
                <a:ea typeface="微软雅黑" panose="020B0503020204020204" pitchFamily="34" charset="-122"/>
              </a:rPr>
              <a:t>位密文输出；</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对称算法：加密和解密使用同一秘钥；</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有效秘钥长度为</a:t>
            </a:r>
            <a:r>
              <a:rPr lang="en-US" altLang="zh-CN" dirty="0">
                <a:solidFill>
                  <a:schemeClr val="bg1"/>
                </a:solidFill>
                <a:latin typeface="微软雅黑" panose="020B0503020204020204" pitchFamily="34" charset="-122"/>
                <a:ea typeface="微软雅黑" panose="020B0503020204020204" pitchFamily="34" charset="-122"/>
              </a:rPr>
              <a:t>56</a:t>
            </a:r>
            <a:r>
              <a:rPr lang="zh-CN" altLang="en-US" dirty="0">
                <a:solidFill>
                  <a:schemeClr val="bg1"/>
                </a:solidFill>
                <a:latin typeface="微软雅黑" panose="020B0503020204020204" pitchFamily="34" charset="-122"/>
                <a:ea typeface="微软雅黑" panose="020B0503020204020204" pitchFamily="34" charset="-122"/>
              </a:rPr>
              <a:t>位：秘钥通常表示为</a:t>
            </a:r>
            <a:r>
              <a:rPr lang="en-US" altLang="zh-CN" dirty="0">
                <a:solidFill>
                  <a:schemeClr val="bg1"/>
                </a:solidFill>
                <a:latin typeface="微软雅黑" panose="020B0503020204020204" pitchFamily="34" charset="-122"/>
                <a:ea typeface="微软雅黑" panose="020B0503020204020204" pitchFamily="34" charset="-122"/>
              </a:rPr>
              <a:t>64</a:t>
            </a:r>
            <a:r>
              <a:rPr lang="zh-CN" altLang="en-US" dirty="0">
                <a:solidFill>
                  <a:schemeClr val="bg1"/>
                </a:solidFill>
                <a:latin typeface="微软雅黑" panose="020B0503020204020204" pitchFamily="34" charset="-122"/>
                <a:ea typeface="微软雅黑" panose="020B0503020204020204" pitchFamily="34" charset="-122"/>
              </a:rPr>
              <a:t>位数，但每个第</a:t>
            </a:r>
            <a:r>
              <a:rPr lang="en-US" altLang="zh-CN" dirty="0">
                <a:solidFill>
                  <a:schemeClr val="bg1"/>
                </a:solidFill>
                <a:latin typeface="微软雅黑" panose="020B0503020204020204" pitchFamily="34" charset="-122"/>
                <a:ea typeface="微软雅黑" panose="020B0503020204020204" pitchFamily="34" charset="-122"/>
              </a:rPr>
              <a:t>8</a:t>
            </a:r>
            <a:r>
              <a:rPr lang="zh-CN" altLang="en-US" dirty="0">
                <a:solidFill>
                  <a:schemeClr val="bg1"/>
                </a:solidFill>
                <a:latin typeface="微软雅黑" panose="020B0503020204020204" pitchFamily="34" charset="-122"/>
                <a:ea typeface="微软雅黑" panose="020B0503020204020204" pitchFamily="34" charset="-122"/>
              </a:rPr>
              <a:t>位用作奇偶校验，可以忽略；</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代替和置换：</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算法是两种加密技术的组合：置换和替代；先置换后替代；</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易于实现：</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算法只是使用了标准的算术和逻辑运算，其作用的数最多也只有</a:t>
            </a:r>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位，因此用</a:t>
            </a:r>
            <a:r>
              <a:rPr lang="en-US" altLang="zh-CN" dirty="0">
                <a:solidFill>
                  <a:schemeClr val="bg1"/>
                </a:solidFill>
                <a:latin typeface="微软雅黑" panose="020B0503020204020204" pitchFamily="34" charset="-122"/>
                <a:ea typeface="微软雅黑" panose="020B0503020204020204" pitchFamily="34" charset="-122"/>
              </a:rPr>
              <a:t>70</a:t>
            </a:r>
            <a:r>
              <a:rPr lang="zh-CN" altLang="en-US" dirty="0">
                <a:solidFill>
                  <a:schemeClr val="bg1"/>
                </a:solidFill>
                <a:latin typeface="微软雅黑" panose="020B0503020204020204" pitchFamily="34" charset="-122"/>
                <a:ea typeface="微软雅黑" panose="020B0503020204020204" pitchFamily="34" charset="-122"/>
              </a:rPr>
              <a:t>年代末期的硬件技术很容易实现算法的重复特性使得它可以非常理想地用在一个专用芯片中；</a:t>
            </a:r>
          </a:p>
        </p:txBody>
      </p:sp>
    </p:spTree>
    <p:extLst>
      <p:ext uri="{BB962C8B-B14F-4D97-AF65-F5344CB8AC3E}">
        <p14:creationId xmlns:p14="http://schemas.microsoft.com/office/powerpoint/2010/main" val="29726642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84197" y="942665"/>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Security</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7" name="矩形 6">
            <a:extLst>
              <a:ext uri="{FF2B5EF4-FFF2-40B4-BE49-F238E27FC236}">
                <a16:creationId xmlns:a16="http://schemas.microsoft.com/office/drawing/2014/main" id="{6AB5899D-F74C-4F26-04E3-11DC26BC69FA}"/>
              </a:ext>
            </a:extLst>
          </p:cNvPr>
          <p:cNvSpPr/>
          <p:nvPr/>
        </p:nvSpPr>
        <p:spPr>
          <a:xfrm>
            <a:off x="1989644" y="371537"/>
            <a:ext cx="1838965"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总结</a:t>
            </a:r>
            <a:r>
              <a:rPr lang="en-US" altLang="zh-CN" dirty="0">
                <a:solidFill>
                  <a:schemeClr val="bg1">
                    <a:lumMod val="95000"/>
                  </a:schemeClr>
                </a:solidFill>
                <a:latin typeface="微软雅黑" panose="020B0503020204020204" pitchFamily="34" charset="-122"/>
                <a:ea typeface="微软雅黑" panose="020B0503020204020204" pitchFamily="34" charset="-122"/>
              </a:rPr>
              <a:t>——</a:t>
            </a:r>
            <a:r>
              <a:rPr lang="zh-CN" altLang="en-US" dirty="0">
                <a:solidFill>
                  <a:schemeClr val="bg1">
                    <a:lumMod val="95000"/>
                  </a:schemeClr>
                </a:solidFill>
                <a:latin typeface="微软雅黑" panose="020B0503020204020204" pitchFamily="34" charset="-122"/>
                <a:ea typeface="微软雅黑" panose="020B0503020204020204" pitchFamily="34" charset="-122"/>
              </a:rPr>
              <a:t>安全性</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3E19F141-465B-A0B1-3CFD-FAD80130E592}"/>
              </a:ext>
            </a:extLst>
          </p:cNvPr>
          <p:cNvSpPr txBox="1"/>
          <p:nvPr/>
        </p:nvSpPr>
        <p:spPr>
          <a:xfrm>
            <a:off x="2426856" y="1298242"/>
            <a:ext cx="8767617" cy="5632311"/>
          </a:xfrm>
          <a:prstGeom prst="rect">
            <a:avLst/>
          </a:prstGeom>
          <a:noFill/>
        </p:spPr>
        <p:txBody>
          <a:bodyPr wrap="square">
            <a:spAutoFit/>
          </a:bodyPr>
          <a:lstStyle/>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密钥较短</a:t>
            </a:r>
            <a:r>
              <a:rPr lang="en-US" altLang="zh-CN" dirty="0">
                <a:solidFill>
                  <a:schemeClr val="bg1"/>
                </a:solidFill>
                <a:latin typeface="微软雅黑" panose="020B0503020204020204" pitchFamily="34" charset="-122"/>
                <a:ea typeface="微软雅黑" panose="020B0503020204020204" pitchFamily="34" charset="-122"/>
              </a:rPr>
              <a:t>:56</a:t>
            </a:r>
            <a:r>
              <a:rPr lang="zh-CN" altLang="en-US" dirty="0">
                <a:solidFill>
                  <a:schemeClr val="bg1"/>
                </a:solidFill>
                <a:latin typeface="微软雅黑" panose="020B0503020204020204" pitchFamily="34" charset="-122"/>
                <a:ea typeface="微软雅黑" panose="020B0503020204020204" pitchFamily="34" charset="-122"/>
              </a:rPr>
              <a:t>位有效密钥，密钥量为</a:t>
            </a:r>
            <a:r>
              <a:rPr lang="en-US" altLang="zh-CN" dirty="0">
                <a:solidFill>
                  <a:schemeClr val="bg1"/>
                </a:solidFill>
                <a:latin typeface="微软雅黑" panose="020B0503020204020204" pitchFamily="34" charset="-122"/>
                <a:ea typeface="微软雅黑" panose="020B0503020204020204" pitchFamily="34" charset="-122"/>
              </a:rPr>
              <a:t>2</a:t>
            </a:r>
            <a:r>
              <a:rPr lang="zh-CN" altLang="en-US" dirty="0">
                <a:solidFill>
                  <a:schemeClr val="bg1"/>
                </a:solidFill>
                <a:latin typeface="微软雅黑" panose="020B0503020204020204" pitchFamily="34" charset="-122"/>
                <a:ea typeface="微软雅黑" panose="020B0503020204020204" pitchFamily="34" charset="-122"/>
              </a:rPr>
              <a:t>的</a:t>
            </a:r>
            <a:r>
              <a:rPr lang="en-US" altLang="zh-CN" dirty="0">
                <a:solidFill>
                  <a:schemeClr val="bg1"/>
                </a:solidFill>
                <a:latin typeface="微软雅黑" panose="020B0503020204020204" pitchFamily="34" charset="-122"/>
                <a:ea typeface="微软雅黑" panose="020B0503020204020204" pitchFamily="34" charset="-122"/>
              </a:rPr>
              <a:t>56</a:t>
            </a:r>
            <a:r>
              <a:rPr lang="zh-CN" altLang="en-US" dirty="0">
                <a:solidFill>
                  <a:schemeClr val="bg1"/>
                </a:solidFill>
                <a:latin typeface="微软雅黑" panose="020B0503020204020204" pitchFamily="34" charset="-122"/>
                <a:ea typeface="微软雅黑" panose="020B0503020204020204" pitchFamily="34" charset="-122"/>
              </a:rPr>
              <a:t>幂；</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对明文𝑚和密钥𝐾逐位取补，则加密后的密文同样为原密文的补。故互补性使得</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在选择明文攻击下所需的工作量减半。</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存在弱密钥</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存在</a:t>
            </a:r>
            <a:r>
              <a:rPr lang="en-US" altLang="zh-CN" dirty="0">
                <a:solidFill>
                  <a:schemeClr val="bg1"/>
                </a:solidFill>
                <a:latin typeface="微软雅黑" panose="020B0503020204020204" pitchFamily="34" charset="-122"/>
                <a:ea typeface="微软雅黑" panose="020B0503020204020204" pitchFamily="34" charset="-122"/>
              </a:rPr>
              <a:t>4</a:t>
            </a:r>
            <a:r>
              <a:rPr lang="zh-CN" altLang="en-US" dirty="0">
                <a:solidFill>
                  <a:schemeClr val="bg1"/>
                </a:solidFill>
                <a:latin typeface="微软雅黑" panose="020B0503020204020204" pitchFamily="34" charset="-122"/>
                <a:ea typeface="微软雅黑" panose="020B0503020204020204" pitchFamily="34" charset="-122"/>
              </a:rPr>
              <a:t>个弱密钥，至少</a:t>
            </a:r>
            <a:r>
              <a:rPr lang="en-US" altLang="zh-CN" dirty="0">
                <a:solidFill>
                  <a:schemeClr val="bg1"/>
                </a:solidFill>
                <a:latin typeface="微软雅黑" panose="020B0503020204020204" pitchFamily="34" charset="-122"/>
                <a:ea typeface="微软雅黑" panose="020B0503020204020204" pitchFamily="34" charset="-122"/>
              </a:rPr>
              <a:t>12</a:t>
            </a:r>
            <a:r>
              <a:rPr lang="zh-CN" altLang="en-US" dirty="0">
                <a:solidFill>
                  <a:schemeClr val="bg1"/>
                </a:solidFill>
                <a:latin typeface="微软雅黑" panose="020B0503020204020204" pitchFamily="34" charset="-122"/>
                <a:ea typeface="微软雅黑" panose="020B0503020204020204" pitchFamily="34" charset="-122"/>
              </a:rPr>
              <a:t>个半弱密钥 ；</a:t>
            </a:r>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需要以安全方式进行密钥交换：密钥管理分发困难。</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已被攻破 ：</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穷举攻击：如今，穷举时间已经减少到不足</a:t>
            </a:r>
            <a:r>
              <a:rPr lang="en-US" altLang="zh-CN" dirty="0">
                <a:solidFill>
                  <a:schemeClr val="bg1"/>
                </a:solidFill>
                <a:latin typeface="微软雅黑" panose="020B0503020204020204" pitchFamily="34" charset="-122"/>
                <a:ea typeface="微软雅黑" panose="020B0503020204020204" pitchFamily="34" charset="-122"/>
              </a:rPr>
              <a:t>24</a:t>
            </a:r>
            <a:r>
              <a:rPr lang="zh-CN" altLang="en-US" dirty="0">
                <a:solidFill>
                  <a:schemeClr val="bg1"/>
                </a:solidFill>
                <a:latin typeface="微软雅黑" panose="020B0503020204020204" pitchFamily="34" charset="-122"/>
                <a:ea typeface="微软雅黑" panose="020B0503020204020204" pitchFamily="34" charset="-122"/>
              </a:rPr>
              <a:t>小时。</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差分分析：这种方法对破译</a:t>
            </a:r>
            <a:r>
              <a:rPr lang="en-US" altLang="zh-CN" dirty="0">
                <a:solidFill>
                  <a:schemeClr val="bg1"/>
                </a:solidFill>
                <a:latin typeface="微软雅黑" panose="020B0503020204020204" pitchFamily="34" charset="-122"/>
                <a:ea typeface="微软雅黑" panose="020B0503020204020204" pitchFamily="34" charset="-122"/>
              </a:rPr>
              <a:t>16</a:t>
            </a:r>
            <a:r>
              <a:rPr lang="zh-CN" altLang="en-US" dirty="0">
                <a:solidFill>
                  <a:schemeClr val="bg1"/>
                </a:solidFill>
                <a:latin typeface="微软雅黑" panose="020B0503020204020204" pitchFamily="34" charset="-122"/>
                <a:ea typeface="微软雅黑" panose="020B0503020204020204" pitchFamily="34" charset="-122"/>
              </a:rPr>
              <a:t>轮的</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不能提供一种实用的方法，但对破译轮数较低的</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是很成功的。</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线性分析：用这种方法破译</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比差分分析方法更有效。可用</a:t>
            </a:r>
            <a:r>
              <a:rPr lang="en-US" altLang="zh-CN" dirty="0">
                <a:solidFill>
                  <a:schemeClr val="bg1"/>
                </a:solidFill>
                <a:latin typeface="微软雅黑" panose="020B0503020204020204" pitchFamily="34" charset="-122"/>
                <a:ea typeface="微软雅黑" panose="020B0503020204020204" pitchFamily="34" charset="-122"/>
              </a:rPr>
              <a:t>2</a:t>
            </a:r>
            <a:r>
              <a:rPr lang="en-US" altLang="zh-CN" baseline="30000" dirty="0">
                <a:solidFill>
                  <a:schemeClr val="bg1"/>
                </a:solidFill>
                <a:latin typeface="微软雅黑" panose="020B0503020204020204" pitchFamily="34" charset="-122"/>
                <a:ea typeface="微软雅黑" panose="020B0503020204020204" pitchFamily="34" charset="-122"/>
              </a:rPr>
              <a:t>47</a:t>
            </a:r>
            <a:r>
              <a:rPr lang="zh-CN" altLang="en-US" dirty="0">
                <a:solidFill>
                  <a:schemeClr val="bg1"/>
                </a:solidFill>
                <a:latin typeface="微软雅黑" panose="020B0503020204020204" pitchFamily="34" charset="-122"/>
                <a:ea typeface="微软雅黑" panose="020B0503020204020204" pitchFamily="34" charset="-122"/>
              </a:rPr>
              <a:t>个已知明文破译</a:t>
            </a:r>
            <a:r>
              <a:rPr lang="en-US" altLang="zh-CN" dirty="0">
                <a:solidFill>
                  <a:schemeClr val="bg1"/>
                </a:solidFill>
                <a:latin typeface="微软雅黑" panose="020B0503020204020204" pitchFamily="34" charset="-122"/>
                <a:ea typeface="微软雅黑" panose="020B0503020204020204" pitchFamily="34" charset="-122"/>
              </a:rPr>
              <a:t>8-</a:t>
            </a:r>
            <a:r>
              <a:rPr lang="zh-CN" altLang="en-US" dirty="0">
                <a:solidFill>
                  <a:schemeClr val="bg1"/>
                </a:solidFill>
                <a:latin typeface="微软雅黑" panose="020B0503020204020204" pitchFamily="34" charset="-122"/>
                <a:ea typeface="微软雅黑" panose="020B0503020204020204" pitchFamily="34" charset="-122"/>
              </a:rPr>
              <a:t>轮</a:t>
            </a:r>
            <a:r>
              <a:rPr lang="en-US" altLang="zh-CN" dirty="0">
                <a:solidFill>
                  <a:schemeClr val="bg1"/>
                </a:solidFill>
                <a:latin typeface="微软雅黑" panose="020B0503020204020204" pitchFamily="34" charset="-122"/>
                <a:ea typeface="微软雅黑" panose="020B0503020204020204" pitchFamily="34" charset="-122"/>
              </a:rPr>
              <a:t>DES</a:t>
            </a:r>
            <a:r>
              <a:rPr lang="zh-CN" altLang="en-US" dirty="0">
                <a:solidFill>
                  <a:schemeClr val="bg1"/>
                </a:solidFill>
                <a:latin typeface="微软雅黑" panose="020B0503020204020204" pitchFamily="34" charset="-122"/>
                <a:ea typeface="微软雅黑" panose="020B0503020204020204" pitchFamily="34" charset="-122"/>
              </a:rPr>
              <a:t>。</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 </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22542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1544012" cy="562783"/>
          </a:xfrm>
          <a:prstGeom prst="rect">
            <a:avLst/>
          </a:prstGeom>
        </p:spPr>
        <p:txBody>
          <a:bodyPr wrap="none">
            <a:spAutoFit/>
          </a:bodyPr>
          <a:lstStyle/>
          <a:p>
            <a:pPr>
              <a:lnSpc>
                <a:spcPct val="200000"/>
              </a:lnSpc>
            </a:pPr>
            <a:r>
              <a:rPr lang="en-US" altLang="zh-CN" dirty="0">
                <a:solidFill>
                  <a:schemeClr val="bg1">
                    <a:lumMod val="95000"/>
                  </a:schemeClr>
                </a:solidFill>
                <a:latin typeface="微软雅黑" panose="020B0503020204020204" pitchFamily="34" charset="-122"/>
                <a:ea typeface="微软雅黑" panose="020B0503020204020204" pitchFamily="34" charset="-122"/>
              </a:rPr>
              <a:t>DES</a:t>
            </a:r>
            <a:r>
              <a:rPr lang="zh-CN" altLang="en-US" dirty="0">
                <a:solidFill>
                  <a:schemeClr val="bg1">
                    <a:lumMod val="95000"/>
                  </a:schemeClr>
                </a:solidFill>
                <a:latin typeface="微软雅黑" panose="020B0503020204020204" pitchFamily="34" charset="-122"/>
                <a:ea typeface="微软雅黑" panose="020B0503020204020204" pitchFamily="34" charset="-122"/>
              </a:rPr>
              <a:t>算法简介</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906017" y="919099"/>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Introduction of DES Algorithm</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3" name="文本框 2">
            <a:extLst>
              <a:ext uri="{FF2B5EF4-FFF2-40B4-BE49-F238E27FC236}">
                <a16:creationId xmlns:a16="http://schemas.microsoft.com/office/drawing/2014/main" id="{263FB7C6-F57C-3305-AA76-F48A82AF6F66}"/>
              </a:ext>
            </a:extLst>
          </p:cNvPr>
          <p:cNvSpPr txBox="1"/>
          <p:nvPr/>
        </p:nvSpPr>
        <p:spPr>
          <a:xfrm>
            <a:off x="1599027" y="2263806"/>
            <a:ext cx="9640104" cy="2677656"/>
          </a:xfrm>
          <a:prstGeom prst="rect">
            <a:avLst/>
          </a:prstGeom>
          <a:noFill/>
        </p:spPr>
        <p:txBody>
          <a:bodyPr wrap="square" rtlCol="0">
            <a:spAutoFit/>
          </a:bodyPr>
          <a:lstStyle/>
          <a:p>
            <a:r>
              <a:rPr lang="en-US" altLang="zh-CN" sz="2400" b="1" u="sng" dirty="0">
                <a:solidFill>
                  <a:schemeClr val="bg1"/>
                </a:solidFill>
                <a:latin typeface="微软雅黑" panose="020B0503020204020204" pitchFamily="34" charset="-122"/>
                <a:ea typeface="微软雅黑" panose="020B0503020204020204" pitchFamily="34" charset="-122"/>
              </a:rPr>
              <a:t>DES</a:t>
            </a:r>
            <a:r>
              <a:rPr lang="zh-CN" altLang="en-US" sz="2400" b="1" u="sng" dirty="0">
                <a:solidFill>
                  <a:schemeClr val="bg1"/>
                </a:solidFill>
                <a:latin typeface="微软雅黑" panose="020B0503020204020204" pitchFamily="34" charset="-122"/>
                <a:ea typeface="微软雅黑" panose="020B0503020204020204" pitchFamily="34" charset="-122"/>
              </a:rPr>
              <a:t>算法</a:t>
            </a:r>
            <a:r>
              <a:rPr lang="zh-CN" altLang="en-US" sz="2400" u="sng" dirty="0">
                <a:solidFill>
                  <a:schemeClr val="bg1"/>
                </a:solidFill>
                <a:latin typeface="微软雅黑" panose="020B0503020204020204" pitchFamily="34" charset="-122"/>
                <a:ea typeface="微软雅黑" panose="020B0503020204020204" pitchFamily="34" charset="-122"/>
              </a:rPr>
              <a:t>（</a:t>
            </a:r>
            <a:r>
              <a:rPr lang="en-US" altLang="zh-CN" sz="2400" u="sng" dirty="0">
                <a:solidFill>
                  <a:schemeClr val="bg1"/>
                </a:solidFill>
                <a:latin typeface="微软雅黑" panose="020B0503020204020204" pitchFamily="34" charset="-122"/>
                <a:ea typeface="微软雅黑" panose="020B0503020204020204" pitchFamily="34" charset="-122"/>
              </a:rPr>
              <a:t>Data Encryption Standard</a:t>
            </a:r>
            <a:r>
              <a:rPr lang="zh-CN" altLang="en-US" sz="2400" u="sng" dirty="0">
                <a:solidFill>
                  <a:schemeClr val="bg1"/>
                </a:solidFill>
                <a:latin typeface="微软雅黑" panose="020B0503020204020204" pitchFamily="34" charset="-122"/>
                <a:ea typeface="微软雅黑" panose="020B0503020204020204" pitchFamily="34" charset="-122"/>
              </a:rPr>
              <a:t>）</a:t>
            </a:r>
            <a:r>
              <a:rPr lang="zh-CN" altLang="en-US" sz="2400" dirty="0">
                <a:solidFill>
                  <a:schemeClr val="bg1"/>
                </a:solidFill>
                <a:latin typeface="微软雅黑" panose="020B0503020204020204" pitchFamily="34" charset="-122"/>
                <a:ea typeface="微软雅黑" panose="020B0503020204020204" pitchFamily="34" charset="-122"/>
              </a:rPr>
              <a:t>，又被称为美国数据加密标准，是</a:t>
            </a:r>
            <a:r>
              <a:rPr lang="en-US" altLang="zh-CN" sz="2400" dirty="0">
                <a:solidFill>
                  <a:schemeClr val="bg1"/>
                </a:solidFill>
                <a:latin typeface="微软雅黑" panose="020B0503020204020204" pitchFamily="34" charset="-122"/>
                <a:ea typeface="微软雅黑" panose="020B0503020204020204" pitchFamily="34" charset="-122"/>
              </a:rPr>
              <a:t>1972</a:t>
            </a:r>
            <a:r>
              <a:rPr lang="zh-CN" altLang="en-US" sz="2400" dirty="0">
                <a:solidFill>
                  <a:schemeClr val="bg1"/>
                </a:solidFill>
                <a:latin typeface="微软雅黑" panose="020B0503020204020204" pitchFamily="34" charset="-122"/>
                <a:ea typeface="微软雅黑" panose="020B0503020204020204" pitchFamily="34" charset="-122"/>
              </a:rPr>
              <a:t>年美国</a:t>
            </a:r>
            <a:r>
              <a:rPr lang="en-US" altLang="zh-CN" sz="2400" dirty="0">
                <a:solidFill>
                  <a:schemeClr val="bg1"/>
                </a:solidFill>
                <a:latin typeface="微软雅黑" panose="020B0503020204020204" pitchFamily="34" charset="-122"/>
                <a:ea typeface="微软雅黑" panose="020B0503020204020204" pitchFamily="34" charset="-122"/>
              </a:rPr>
              <a:t>IBM</a:t>
            </a:r>
            <a:r>
              <a:rPr lang="zh-CN" altLang="en-US" sz="2400" dirty="0">
                <a:solidFill>
                  <a:schemeClr val="bg1"/>
                </a:solidFill>
                <a:latin typeface="微软雅黑" panose="020B0503020204020204" pitchFamily="34" charset="-122"/>
                <a:ea typeface="微软雅黑" panose="020B0503020204020204" pitchFamily="34" charset="-122"/>
              </a:rPr>
              <a:t>公司研制的</a:t>
            </a:r>
            <a:r>
              <a:rPr lang="zh-CN" altLang="en-US" sz="2400" b="1" u="sng" dirty="0">
                <a:solidFill>
                  <a:schemeClr val="bg1"/>
                </a:solidFill>
                <a:latin typeface="微软雅黑" panose="020B0503020204020204" pitchFamily="34" charset="-122"/>
                <a:ea typeface="微软雅黑" panose="020B0503020204020204" pitchFamily="34" charset="-122"/>
              </a:rPr>
              <a:t>对称加密算法</a:t>
            </a:r>
            <a:r>
              <a:rPr lang="zh-CN" altLang="en-US" sz="2400" dirty="0">
                <a:solidFill>
                  <a:schemeClr val="bg1"/>
                </a:solidFill>
                <a:latin typeface="微软雅黑" panose="020B0503020204020204" pitchFamily="34" charset="-122"/>
                <a:ea typeface="微软雅黑" panose="020B0503020204020204" pitchFamily="34" charset="-122"/>
              </a:rPr>
              <a:t>。在设计上，</a:t>
            </a:r>
            <a:r>
              <a:rPr lang="en-US" altLang="zh-CN" sz="2400" dirty="0">
                <a:solidFill>
                  <a:schemeClr val="bg1"/>
                </a:solidFill>
                <a:latin typeface="微软雅黑" panose="020B0503020204020204" pitchFamily="34" charset="-122"/>
                <a:ea typeface="微软雅黑" panose="020B0503020204020204" pitchFamily="34" charset="-122"/>
              </a:rPr>
              <a:t>DES</a:t>
            </a:r>
            <a:r>
              <a:rPr lang="zh-CN" altLang="en-US" sz="2400" dirty="0">
                <a:solidFill>
                  <a:schemeClr val="bg1"/>
                </a:solidFill>
                <a:latin typeface="微软雅黑" panose="020B0503020204020204" pitchFamily="34" charset="-122"/>
                <a:ea typeface="微软雅黑" panose="020B0503020204020204" pitchFamily="34" charset="-122"/>
              </a:rPr>
              <a:t>采用了</a:t>
            </a:r>
            <a:r>
              <a:rPr lang="en-US" altLang="zh-CN" sz="2400" b="1" u="sng" dirty="0">
                <a:solidFill>
                  <a:schemeClr val="bg1"/>
                </a:solidFill>
                <a:latin typeface="微软雅黑" panose="020B0503020204020204" pitchFamily="34" charset="-122"/>
                <a:ea typeface="微软雅黑" panose="020B0503020204020204" pitchFamily="34" charset="-122"/>
              </a:rPr>
              <a:t>Feistel</a:t>
            </a:r>
            <a:r>
              <a:rPr lang="zh-CN" altLang="en-US" sz="2400" b="1" u="sng" dirty="0">
                <a:solidFill>
                  <a:schemeClr val="bg1"/>
                </a:solidFill>
                <a:latin typeface="微软雅黑" panose="020B0503020204020204" pitchFamily="34" charset="-122"/>
                <a:ea typeface="微软雅黑" panose="020B0503020204020204" pitchFamily="34" charset="-122"/>
              </a:rPr>
              <a:t>结构</a:t>
            </a:r>
            <a:r>
              <a:rPr lang="zh-CN" altLang="en-US" sz="2400" dirty="0">
                <a:solidFill>
                  <a:schemeClr val="bg1"/>
                </a:solidFill>
                <a:latin typeface="微软雅黑" panose="020B0503020204020204" pitchFamily="34" charset="-122"/>
                <a:ea typeface="微软雅黑" panose="020B0503020204020204" pitchFamily="34" charset="-122"/>
              </a:rPr>
              <a:t>。 </a:t>
            </a:r>
            <a:r>
              <a:rPr lang="en-US" altLang="zh-CN" sz="2400" dirty="0">
                <a:solidFill>
                  <a:schemeClr val="bg1"/>
                </a:solidFill>
                <a:latin typeface="微软雅黑" panose="020B0503020204020204" pitchFamily="34" charset="-122"/>
                <a:ea typeface="微软雅黑" panose="020B0503020204020204" pitchFamily="34" charset="-122"/>
              </a:rPr>
              <a:t>DES</a:t>
            </a:r>
            <a:r>
              <a:rPr lang="zh-CN" altLang="en-US" sz="2400" dirty="0">
                <a:solidFill>
                  <a:schemeClr val="bg1"/>
                </a:solidFill>
                <a:latin typeface="微软雅黑" panose="020B0503020204020204" pitchFamily="34" charset="-122"/>
                <a:ea typeface="微软雅黑" panose="020B0503020204020204" pitchFamily="34" charset="-122"/>
              </a:rPr>
              <a:t>是一个</a:t>
            </a:r>
            <a:r>
              <a:rPr lang="zh-CN" altLang="en-US" sz="2400" b="1" u="sng" dirty="0">
                <a:solidFill>
                  <a:schemeClr val="bg1"/>
                </a:solidFill>
                <a:latin typeface="微软雅黑" panose="020B0503020204020204" pitchFamily="34" charset="-122"/>
                <a:ea typeface="微软雅黑" panose="020B0503020204020204" pitchFamily="34" charset="-122"/>
              </a:rPr>
              <a:t>分组密码算法</a:t>
            </a:r>
            <a:r>
              <a:rPr lang="zh-CN" altLang="en-US" sz="2400" dirty="0">
                <a:solidFill>
                  <a:schemeClr val="bg1"/>
                </a:solidFill>
                <a:latin typeface="微软雅黑" panose="020B0503020204020204" pitchFamily="34" charset="-122"/>
                <a:ea typeface="微软雅黑" panose="020B0503020204020204" pitchFamily="34" charset="-122"/>
              </a:rPr>
              <a:t>，明文和密文的长度相同，</a:t>
            </a:r>
            <a:r>
              <a:rPr lang="zh-CN" altLang="en-US" sz="2400" b="1" u="sng" dirty="0">
                <a:solidFill>
                  <a:schemeClr val="bg1"/>
                </a:solidFill>
                <a:latin typeface="微软雅黑" panose="020B0503020204020204" pitchFamily="34" charset="-122"/>
                <a:ea typeface="微软雅黑" panose="020B0503020204020204" pitchFamily="34" charset="-122"/>
              </a:rPr>
              <a:t>分组长度为</a:t>
            </a:r>
            <a:r>
              <a:rPr lang="en-US" altLang="zh-CN" sz="2400" b="1" u="sng" dirty="0">
                <a:solidFill>
                  <a:schemeClr val="bg1"/>
                </a:solidFill>
                <a:latin typeface="微软雅黑" panose="020B0503020204020204" pitchFamily="34" charset="-122"/>
                <a:ea typeface="微软雅黑" panose="020B0503020204020204" pitchFamily="34" charset="-122"/>
              </a:rPr>
              <a:t>64</a:t>
            </a:r>
            <a:r>
              <a:rPr lang="zh-CN" altLang="en-US" sz="2400" b="1" u="sng" dirty="0">
                <a:solidFill>
                  <a:schemeClr val="bg1"/>
                </a:solidFill>
                <a:latin typeface="微软雅黑" panose="020B0503020204020204" pitchFamily="34" charset="-122"/>
                <a:ea typeface="微软雅黑" panose="020B0503020204020204" pitchFamily="34" charset="-122"/>
              </a:rPr>
              <a:t>位</a:t>
            </a:r>
            <a:r>
              <a:rPr lang="zh-CN" altLang="en-US" sz="2400" dirty="0">
                <a:solidFill>
                  <a:schemeClr val="bg1"/>
                </a:solidFill>
                <a:latin typeface="微软雅黑" panose="020B0503020204020204" pitchFamily="34" charset="-122"/>
                <a:ea typeface="微软雅黑" panose="020B0503020204020204" pitchFamily="34" charset="-122"/>
              </a:rPr>
              <a:t>。加解密用的都是同一个密钥，密钥长度为</a:t>
            </a:r>
            <a:r>
              <a:rPr lang="en-US" altLang="zh-CN" sz="2400" dirty="0">
                <a:solidFill>
                  <a:schemeClr val="bg1"/>
                </a:solidFill>
                <a:latin typeface="微软雅黑" panose="020B0503020204020204" pitchFamily="34" charset="-122"/>
                <a:ea typeface="微软雅黑" panose="020B0503020204020204" pitchFamily="34" charset="-122"/>
              </a:rPr>
              <a:t>64</a:t>
            </a:r>
            <a:r>
              <a:rPr lang="zh-CN" altLang="en-US" sz="2400" dirty="0">
                <a:solidFill>
                  <a:schemeClr val="bg1"/>
                </a:solidFill>
                <a:latin typeface="微软雅黑" panose="020B0503020204020204" pitchFamily="34" charset="-122"/>
                <a:ea typeface="微软雅黑" panose="020B0503020204020204" pitchFamily="34" charset="-122"/>
              </a:rPr>
              <a:t>位，其中第</a:t>
            </a:r>
            <a:r>
              <a:rPr lang="en-US" altLang="zh-CN" sz="2400" dirty="0">
                <a:solidFill>
                  <a:schemeClr val="bg1"/>
                </a:solidFill>
                <a:latin typeface="微软雅黑" panose="020B0503020204020204" pitchFamily="34" charset="-122"/>
                <a:ea typeface="微软雅黑" panose="020B0503020204020204" pitchFamily="34" charset="-122"/>
              </a:rPr>
              <a:t>8</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16</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24</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32</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40</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48</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56</a:t>
            </a:r>
            <a:r>
              <a:rPr lang="zh-CN" altLang="en-US" sz="2400" dirty="0">
                <a:solidFill>
                  <a:schemeClr val="bg1"/>
                </a:solidFill>
                <a:latin typeface="微软雅黑" panose="020B0503020204020204" pitchFamily="34" charset="-122"/>
                <a:ea typeface="微软雅黑" panose="020B0503020204020204" pitchFamily="34" charset="-122"/>
              </a:rPr>
              <a:t>、</a:t>
            </a:r>
            <a:r>
              <a:rPr lang="en-US" altLang="zh-CN" sz="2400" dirty="0">
                <a:solidFill>
                  <a:schemeClr val="bg1"/>
                </a:solidFill>
                <a:latin typeface="微软雅黑" panose="020B0503020204020204" pitchFamily="34" charset="-122"/>
                <a:ea typeface="微软雅黑" panose="020B0503020204020204" pitchFamily="34" charset="-122"/>
              </a:rPr>
              <a:t>64</a:t>
            </a:r>
            <a:r>
              <a:rPr lang="zh-CN" altLang="en-US" sz="2400" dirty="0">
                <a:solidFill>
                  <a:schemeClr val="bg1"/>
                </a:solidFill>
                <a:latin typeface="微软雅黑" panose="020B0503020204020204" pitchFamily="34" charset="-122"/>
                <a:ea typeface="微软雅黑" panose="020B0503020204020204" pitchFamily="34" charset="-122"/>
              </a:rPr>
              <a:t>位是</a:t>
            </a:r>
            <a:r>
              <a:rPr lang="zh-CN" altLang="en-US" sz="2400" u="sng" dirty="0">
                <a:solidFill>
                  <a:schemeClr val="bg1"/>
                </a:solidFill>
                <a:latin typeface="微软雅黑" panose="020B0503020204020204" pitchFamily="34" charset="-122"/>
                <a:ea typeface="微软雅黑" panose="020B0503020204020204" pitchFamily="34" charset="-122"/>
              </a:rPr>
              <a:t>奇偶校验位</a:t>
            </a:r>
            <a:r>
              <a:rPr lang="zh-CN" altLang="en-US" sz="2400" dirty="0">
                <a:solidFill>
                  <a:schemeClr val="bg1"/>
                </a:solidFill>
                <a:latin typeface="微软雅黑" panose="020B0503020204020204" pitchFamily="34" charset="-122"/>
                <a:ea typeface="微软雅黑" panose="020B0503020204020204" pitchFamily="34" charset="-122"/>
              </a:rPr>
              <a:t>，使得每个密钥都有奇数个</a:t>
            </a:r>
            <a:r>
              <a:rPr lang="en-US" altLang="zh-CN" sz="2400" dirty="0">
                <a:solidFill>
                  <a:schemeClr val="bg1"/>
                </a:solidFill>
                <a:latin typeface="微软雅黑" panose="020B0503020204020204" pitchFamily="34" charset="-122"/>
                <a:ea typeface="微软雅黑" panose="020B0503020204020204" pitchFamily="34" charset="-122"/>
              </a:rPr>
              <a:t>1</a:t>
            </a:r>
            <a:r>
              <a:rPr lang="zh-CN" altLang="en-US" sz="2400" dirty="0">
                <a:solidFill>
                  <a:schemeClr val="bg1"/>
                </a:solidFill>
                <a:latin typeface="微软雅黑" panose="020B0503020204020204" pitchFamily="34" charset="-122"/>
                <a:ea typeface="微软雅黑" panose="020B0503020204020204" pitchFamily="34" charset="-122"/>
              </a:rPr>
              <a:t>，因此，</a:t>
            </a:r>
            <a:r>
              <a:rPr lang="zh-CN" altLang="en-US" sz="2400" b="1" u="sng" dirty="0">
                <a:solidFill>
                  <a:schemeClr val="bg1"/>
                </a:solidFill>
                <a:latin typeface="微软雅黑" panose="020B0503020204020204" pitchFamily="34" charset="-122"/>
                <a:ea typeface="微软雅黑" panose="020B0503020204020204" pitchFamily="34" charset="-122"/>
              </a:rPr>
              <a:t>有效密钥长度为</a:t>
            </a:r>
            <a:r>
              <a:rPr lang="en-US" altLang="zh-CN" sz="2400" b="1" u="sng" dirty="0">
                <a:solidFill>
                  <a:schemeClr val="bg1"/>
                </a:solidFill>
                <a:latin typeface="微软雅黑" panose="020B0503020204020204" pitchFamily="34" charset="-122"/>
                <a:ea typeface="微软雅黑" panose="020B0503020204020204" pitchFamily="34" charset="-122"/>
              </a:rPr>
              <a:t>56</a:t>
            </a:r>
            <a:r>
              <a:rPr lang="zh-CN" altLang="en-US" sz="2400" b="1" u="sng" dirty="0">
                <a:solidFill>
                  <a:schemeClr val="bg1"/>
                </a:solidFill>
                <a:latin typeface="微软雅黑" panose="020B0503020204020204" pitchFamily="34" charset="-122"/>
                <a:ea typeface="微软雅黑" panose="020B0503020204020204" pitchFamily="34" charset="-122"/>
              </a:rPr>
              <a:t>位</a:t>
            </a:r>
            <a:r>
              <a:rPr lang="zh-CN" altLang="en-US" sz="2400" dirty="0">
                <a:solidFill>
                  <a:schemeClr val="bg1"/>
                </a:solidFill>
                <a:latin typeface="微软雅黑" panose="020B0503020204020204" pitchFamily="34" charset="-122"/>
                <a:ea typeface="微软雅黑" panose="020B0503020204020204" pitchFamily="34" charset="-122"/>
              </a:rPr>
              <a:t>。分组后的明文组和</a:t>
            </a:r>
            <a:r>
              <a:rPr lang="en-US" altLang="zh-CN" sz="2400" dirty="0">
                <a:solidFill>
                  <a:schemeClr val="bg1"/>
                </a:solidFill>
                <a:latin typeface="微软雅黑" panose="020B0503020204020204" pitchFamily="34" charset="-122"/>
                <a:ea typeface="微软雅黑" panose="020B0503020204020204" pitchFamily="34" charset="-122"/>
              </a:rPr>
              <a:t>56</a:t>
            </a:r>
            <a:r>
              <a:rPr lang="zh-CN" altLang="en-US" sz="2400" dirty="0">
                <a:solidFill>
                  <a:schemeClr val="bg1"/>
                </a:solidFill>
                <a:latin typeface="微软雅黑" panose="020B0503020204020204" pitchFamily="34" charset="-122"/>
                <a:ea typeface="微软雅黑" panose="020B0503020204020204" pitchFamily="34" charset="-122"/>
              </a:rPr>
              <a:t>位的密钥按位替代或交换的方法得到密文组。</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031325"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弱密钥和半弱密钥</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728603" y="899136"/>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Weak and Semi-weak Keys</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650FB106-4AEA-8E86-66AD-DA5D19D1A4F0}"/>
              </a:ext>
            </a:extLst>
          </p:cNvPr>
          <p:cNvSpPr txBox="1"/>
          <p:nvPr/>
        </p:nvSpPr>
        <p:spPr>
          <a:xfrm>
            <a:off x="2373745" y="1861236"/>
            <a:ext cx="8109528" cy="4524315"/>
          </a:xfrm>
          <a:prstGeom prst="rect">
            <a:avLst/>
          </a:prstGeom>
          <a:noFill/>
        </p:spPr>
        <p:txBody>
          <a:bodyPr wrap="square">
            <a:spAutoFit/>
          </a:bodyPr>
          <a:lstStyle/>
          <a:p>
            <a:pPr algn="l">
              <a:buFont typeface="Arial" panose="020B0604020202020204" pitchFamily="34" charset="0"/>
              <a:buChar char="•"/>
            </a:pPr>
            <a:r>
              <a:rPr lang="zh-CN" altLang="en-US" b="0" i="0" dirty="0">
                <a:solidFill>
                  <a:schemeClr val="bg1"/>
                </a:solidFill>
                <a:effectLst/>
                <a:latin typeface="微软雅黑" panose="020B0503020204020204" pitchFamily="34" charset="-122"/>
                <a:ea typeface="微软雅黑" panose="020B0503020204020204" pitchFamily="34" charset="-122"/>
              </a:rPr>
              <a:t>弱密钥：初始密钥会生成</a:t>
            </a:r>
            <a:r>
              <a:rPr lang="en-US" altLang="zh-CN" b="0" i="0" dirty="0">
                <a:solidFill>
                  <a:schemeClr val="bg1"/>
                </a:solidFill>
                <a:effectLst/>
                <a:latin typeface="微软雅黑" panose="020B0503020204020204" pitchFamily="34" charset="-122"/>
                <a:ea typeface="微软雅黑" panose="020B0503020204020204" pitchFamily="34" charset="-122"/>
              </a:rPr>
              <a:t>16</a:t>
            </a:r>
            <a:r>
              <a:rPr lang="zh-CN" altLang="en-US" b="0" i="0" dirty="0">
                <a:solidFill>
                  <a:schemeClr val="bg1"/>
                </a:solidFill>
                <a:effectLst/>
                <a:latin typeface="微软雅黑" panose="020B0503020204020204" pitchFamily="34" charset="-122"/>
                <a:ea typeface="微软雅黑" panose="020B0503020204020204" pitchFamily="34" charset="-122"/>
              </a:rPr>
              <a:t>个相同的子密钥，这样的弱密钥有：</a:t>
            </a:r>
            <a:endParaRPr lang="en-US" altLang="zh-CN" b="0" i="0" dirty="0">
              <a:solidFill>
                <a:schemeClr val="bg1"/>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0x0101010101010101</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0xFEFEFEFEFEFEFEFE</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0xE0E0E0E0F1F1F1F1</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0x1F1F1F1F0E0E0E0E</a:t>
            </a:r>
          </a:p>
          <a:p>
            <a:pPr algn="l">
              <a:buFont typeface="Arial" panose="020B0604020202020204" pitchFamily="34" charset="0"/>
              <a:buChar char="•"/>
            </a:pPr>
            <a:endParaRPr lang="en-US" altLang="zh-CN" b="0" i="0" dirty="0">
              <a:solidFill>
                <a:schemeClr val="bg1"/>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zh-CN" altLang="en-US" b="0" i="0" dirty="0">
                <a:solidFill>
                  <a:schemeClr val="bg1"/>
                </a:solidFill>
                <a:effectLst/>
                <a:latin typeface="微软雅黑" panose="020B0503020204020204" pitchFamily="34" charset="-122"/>
                <a:ea typeface="微软雅黑" panose="020B0503020204020204" pitchFamily="34" charset="-122"/>
              </a:rPr>
              <a:t>半弱密钥：即用</a:t>
            </a:r>
            <a:r>
              <a:rPr lang="en-US" altLang="zh-CN" b="0" i="0" dirty="0">
                <a:solidFill>
                  <a:schemeClr val="bg1"/>
                </a:solidFill>
                <a:effectLst/>
                <a:latin typeface="微软雅黑" panose="020B0503020204020204" pitchFamily="34" charset="-122"/>
                <a:ea typeface="微软雅黑" panose="020B0503020204020204" pitchFamily="34" charset="-122"/>
              </a:rPr>
              <a:t>K2</a:t>
            </a:r>
            <a:r>
              <a:rPr lang="zh-CN" altLang="en-US" b="0" i="0" dirty="0">
                <a:solidFill>
                  <a:schemeClr val="bg1"/>
                </a:solidFill>
                <a:effectLst/>
                <a:latin typeface="微软雅黑" panose="020B0503020204020204" pitchFamily="34" charset="-122"/>
                <a:ea typeface="微软雅黑" panose="020B0503020204020204" pitchFamily="34" charset="-122"/>
              </a:rPr>
              <a:t>加密明文，可以用</a:t>
            </a:r>
            <a:r>
              <a:rPr lang="en-US" altLang="zh-CN" b="0" i="0" dirty="0">
                <a:solidFill>
                  <a:schemeClr val="bg1"/>
                </a:solidFill>
                <a:effectLst/>
                <a:latin typeface="微软雅黑" panose="020B0503020204020204" pitchFamily="34" charset="-122"/>
                <a:ea typeface="微软雅黑" panose="020B0503020204020204" pitchFamily="34" charset="-122"/>
              </a:rPr>
              <a:t>K1</a:t>
            </a:r>
            <a:r>
              <a:rPr lang="zh-CN" altLang="en-US" b="0" i="0" dirty="0">
                <a:solidFill>
                  <a:schemeClr val="bg1"/>
                </a:solidFill>
                <a:effectLst/>
                <a:latin typeface="微软雅黑" panose="020B0503020204020204" pitchFamily="34" charset="-122"/>
                <a:ea typeface="微软雅黑" panose="020B0503020204020204" pitchFamily="34" charset="-122"/>
              </a:rPr>
              <a:t>解密，这种半弱密钥有：</a:t>
            </a:r>
            <a:endParaRPr lang="en-US" altLang="zh-CN" b="0" i="0" dirty="0">
              <a:solidFill>
                <a:schemeClr val="bg1"/>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0x011F011F010E010E : 0x1F011F010E010E01</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0x01E001E001F101F1 : 0xE001E001F101F101</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0x01FE01FE01FE01FE : 0xFE01FE01FE01FE01</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0x1FE01FE00EF10EF1 : 0xE01FE01FF10EF10E</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0x1FFE1FFE0EFE0EFE : 0xFE1FFE1FFE0EFE0E</a:t>
            </a:r>
          </a:p>
          <a:p>
            <a:pPr algn="l">
              <a:buFont typeface="Arial" panose="020B0604020202020204" pitchFamily="34" charset="0"/>
              <a:buChar char="•"/>
            </a:pPr>
            <a:r>
              <a:rPr lang="en-US" altLang="zh-CN" b="0" i="0" dirty="0">
                <a:solidFill>
                  <a:schemeClr val="bg1"/>
                </a:solidFill>
                <a:effectLst/>
                <a:latin typeface="微软雅黑" panose="020B0503020204020204" pitchFamily="34" charset="-122"/>
                <a:ea typeface="微软雅黑" panose="020B0503020204020204" pitchFamily="34" charset="-122"/>
              </a:rPr>
              <a:t>0xE0FEE0FEF1FEF1FE : 0xFEE0FEE0FEF1FEF1 </a:t>
            </a:r>
          </a:p>
          <a:p>
            <a:pPr algn="l"/>
            <a:endParaRPr lang="zh-CN" altLang="en-US" b="0" i="0" dirty="0">
              <a:solidFill>
                <a:schemeClr val="bg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707138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文本框 9"/>
          <p:cNvSpPr txBox="1"/>
          <p:nvPr/>
        </p:nvSpPr>
        <p:spPr>
          <a:xfrm>
            <a:off x="2088474" y="4304145"/>
            <a:ext cx="8015052" cy="707886"/>
          </a:xfrm>
          <a:prstGeom prst="rect">
            <a:avLst/>
          </a:prstGeom>
          <a:noFill/>
        </p:spPr>
        <p:txBody>
          <a:bodyPr wrap="square" rtlCol="0">
            <a:spAutoFit/>
          </a:bodyPr>
          <a:lstStyle/>
          <a:p>
            <a:pPr algn="ctr"/>
            <a:r>
              <a:rPr lang="zh-CN" altLang="en-US" sz="2000" dirty="0">
                <a:solidFill>
                  <a:schemeClr val="bg1">
                    <a:lumMod val="95000"/>
                  </a:schemeClr>
                </a:solidFill>
                <a:latin typeface="微软雅黑" panose="020B0503020204020204" pitchFamily="34" charset="-122"/>
                <a:ea typeface="微软雅黑" panose="020B0503020204020204" pitchFamily="34" charset="-122"/>
              </a:rPr>
              <a:t>汇报人：穆文翰</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a:p>
            <a:pPr algn="ctr"/>
            <a:r>
              <a:rPr lang="en-US" altLang="zh-CN" sz="2000" dirty="0">
                <a:solidFill>
                  <a:schemeClr val="bg1">
                    <a:lumMod val="95000"/>
                  </a:schemeClr>
                </a:solidFill>
                <a:latin typeface="微软雅黑" panose="020B0503020204020204" pitchFamily="34" charset="-122"/>
                <a:ea typeface="微软雅黑" panose="020B0503020204020204" pitchFamily="34" charset="-122"/>
              </a:rPr>
              <a:t>turtlepig200101@163.com</a:t>
            </a:r>
            <a:endParaRPr lang="zh-CN" altLang="en-US"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1" name="文本框 19"/>
          <p:cNvSpPr txBox="1"/>
          <p:nvPr/>
        </p:nvSpPr>
        <p:spPr>
          <a:xfrm>
            <a:off x="491757" y="2172456"/>
            <a:ext cx="11100354" cy="18620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THANK YOU</a:t>
            </a:r>
            <a:endParaRPr lang="zh-CN" altLang="en-US" sz="11500" dirty="0">
              <a:solidFill>
                <a:schemeClr val="bg1">
                  <a:lumMod val="95000"/>
                </a:schemeClr>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1107996"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结构概要</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391112" y="877371"/>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Outline of Structure</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2" name="文本框 1">
            <a:extLst>
              <a:ext uri="{FF2B5EF4-FFF2-40B4-BE49-F238E27FC236}">
                <a16:creationId xmlns:a16="http://schemas.microsoft.com/office/drawing/2014/main" id="{8B06B0DA-E2DA-ABD0-98E9-64AB20A93D45}"/>
              </a:ext>
            </a:extLst>
          </p:cNvPr>
          <p:cNvSpPr txBox="1"/>
          <p:nvPr/>
        </p:nvSpPr>
        <p:spPr>
          <a:xfrm>
            <a:off x="1046491" y="1637452"/>
            <a:ext cx="5049510" cy="4770537"/>
          </a:xfrm>
          <a:prstGeom prst="rect">
            <a:avLst/>
          </a:prstGeom>
          <a:noFill/>
        </p:spPr>
        <p:txBody>
          <a:bodyPr wrap="square" rtlCol="0">
            <a:spAutoFit/>
          </a:bodyPr>
          <a:lstStyle/>
          <a:p>
            <a:pPr marL="342900" indent="-342900">
              <a:buFont typeface="+mj-lt"/>
              <a:buAutoNum type="arabicPeriod"/>
            </a:pP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位密钥生成</a:t>
            </a:r>
            <a:r>
              <a:rPr lang="en-US" altLang="zh-CN" sz="2000" b="0" i="0" dirty="0">
                <a:solidFill>
                  <a:schemeClr val="bg1"/>
                </a:solidFill>
                <a:effectLst/>
                <a:latin typeface="微软雅黑" panose="020B0503020204020204" pitchFamily="34" charset="-122"/>
                <a:ea typeface="微软雅黑" panose="020B0503020204020204" pitchFamily="34" charset="-122"/>
              </a:rPr>
              <a:t>16</a:t>
            </a:r>
            <a:r>
              <a:rPr lang="zh-CN" altLang="en-US" sz="2000" b="0" i="0" dirty="0">
                <a:solidFill>
                  <a:schemeClr val="bg1"/>
                </a:solidFill>
                <a:effectLst/>
                <a:latin typeface="微软雅黑" panose="020B0503020204020204" pitchFamily="34" charset="-122"/>
                <a:ea typeface="微软雅黑" panose="020B0503020204020204" pitchFamily="34" charset="-122"/>
              </a:rPr>
              <a:t>个</a:t>
            </a:r>
            <a:r>
              <a:rPr lang="en-US" altLang="zh-CN" sz="2000" b="0" i="0" dirty="0">
                <a:solidFill>
                  <a:schemeClr val="bg1"/>
                </a:solidFill>
                <a:effectLst/>
                <a:latin typeface="微软雅黑" panose="020B0503020204020204" pitchFamily="34" charset="-122"/>
                <a:ea typeface="微软雅黑" panose="020B0503020204020204" pitchFamily="34" charset="-122"/>
              </a:rPr>
              <a:t>48</a:t>
            </a:r>
            <a:r>
              <a:rPr lang="zh-CN" altLang="en-US" sz="2000" b="0" i="0" dirty="0">
                <a:solidFill>
                  <a:schemeClr val="bg1"/>
                </a:solidFill>
                <a:effectLst/>
                <a:latin typeface="微软雅黑" panose="020B0503020204020204" pitchFamily="34" charset="-122"/>
                <a:ea typeface="微软雅黑" panose="020B0503020204020204" pitchFamily="34" charset="-122"/>
              </a:rPr>
              <a:t>位子密钥：</a:t>
            </a:r>
            <a:r>
              <a:rPr lang="zh-CN" altLang="en-US" sz="2000" b="1" i="0" u="sng" dirty="0">
                <a:solidFill>
                  <a:schemeClr val="bg1"/>
                </a:solidFill>
                <a:effectLst/>
                <a:latin typeface="微软雅黑" panose="020B0503020204020204" pitchFamily="34" charset="-122"/>
                <a:ea typeface="微软雅黑" panose="020B0503020204020204" pitchFamily="34" charset="-122"/>
              </a:rPr>
              <a:t>置换选择</a:t>
            </a:r>
            <a:r>
              <a:rPr lang="en-US" altLang="zh-CN" sz="2000" b="1" i="0" u="sng" dirty="0">
                <a:solidFill>
                  <a:schemeClr val="bg1"/>
                </a:solidFill>
                <a:effectLst/>
                <a:latin typeface="微软雅黑" panose="020B0503020204020204" pitchFamily="34" charset="-122"/>
                <a:ea typeface="微软雅黑" panose="020B0503020204020204" pitchFamily="34" charset="-122"/>
              </a:rPr>
              <a:t>PC1-&gt;</a:t>
            </a:r>
            <a:r>
              <a:rPr lang="zh-CN" altLang="en-US" sz="2000" b="1" i="0" u="sng" dirty="0">
                <a:solidFill>
                  <a:schemeClr val="bg1"/>
                </a:solidFill>
                <a:effectLst/>
                <a:latin typeface="微软雅黑" panose="020B0503020204020204" pitchFamily="34" charset="-122"/>
                <a:ea typeface="微软雅黑" panose="020B0503020204020204" pitchFamily="34" charset="-122"/>
              </a:rPr>
              <a:t>循环左移</a:t>
            </a:r>
            <a:r>
              <a:rPr lang="en-US" altLang="zh-CN" sz="2000" b="1" i="0" u="sng" dirty="0">
                <a:solidFill>
                  <a:schemeClr val="bg1"/>
                </a:solidFill>
                <a:effectLst/>
                <a:latin typeface="微软雅黑" panose="020B0503020204020204" pitchFamily="34" charset="-122"/>
                <a:ea typeface="微软雅黑" panose="020B0503020204020204" pitchFamily="34" charset="-122"/>
              </a:rPr>
              <a:t>-&gt;</a:t>
            </a:r>
            <a:r>
              <a:rPr lang="zh-CN" altLang="en-US" sz="2000" b="1" i="0" u="sng" dirty="0">
                <a:solidFill>
                  <a:schemeClr val="bg1"/>
                </a:solidFill>
                <a:effectLst/>
                <a:latin typeface="微软雅黑" panose="020B0503020204020204" pitchFamily="34" charset="-122"/>
                <a:ea typeface="微软雅黑" panose="020B0503020204020204" pitchFamily="34" charset="-122"/>
              </a:rPr>
              <a:t>置换选择</a:t>
            </a:r>
            <a:r>
              <a:rPr lang="en-US" altLang="zh-CN" sz="2000" b="1" i="0" u="sng" dirty="0">
                <a:solidFill>
                  <a:schemeClr val="bg1"/>
                </a:solidFill>
                <a:effectLst/>
                <a:latin typeface="微软雅黑" panose="020B0503020204020204" pitchFamily="34" charset="-122"/>
                <a:ea typeface="微软雅黑" panose="020B0503020204020204" pitchFamily="34" charset="-122"/>
              </a:rPr>
              <a:t>PC2</a:t>
            </a:r>
            <a:r>
              <a:rPr lang="zh-CN" altLang="en-US" sz="2000" b="1" i="0" dirty="0">
                <a:solidFill>
                  <a:schemeClr val="bg1"/>
                </a:solidFill>
                <a:effectLst/>
                <a:latin typeface="微软雅黑" panose="020B0503020204020204" pitchFamily="34" charset="-122"/>
                <a:ea typeface="微软雅黑" panose="020B0503020204020204" pitchFamily="34" charset="-122"/>
              </a:rPr>
              <a:t>；</a:t>
            </a:r>
          </a:p>
          <a:p>
            <a:pPr marL="342900" indent="-342900">
              <a:buFont typeface="+mj-lt"/>
              <a:buAutoNum type="arabicPeriod"/>
            </a:pPr>
            <a:r>
              <a:rPr lang="zh-CN" altLang="en-US" sz="2000" b="0" i="0" dirty="0">
                <a:solidFill>
                  <a:schemeClr val="bg1"/>
                </a:solidFill>
                <a:effectLst/>
                <a:latin typeface="微软雅黑" panose="020B0503020204020204" pitchFamily="34" charset="-122"/>
                <a:ea typeface="微软雅黑" panose="020B0503020204020204" pitchFamily="34" charset="-122"/>
              </a:rPr>
              <a:t>明文分组</a:t>
            </a: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位明文块，不足</a:t>
            </a: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位补足</a:t>
            </a: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a:t>
            </a:r>
          </a:p>
          <a:p>
            <a:pPr marL="342900" indent="-342900">
              <a:buFont typeface="+mj-lt"/>
              <a:buAutoNum type="arabicPeriod"/>
            </a:pP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位明文块</a:t>
            </a:r>
            <a:r>
              <a:rPr lang="zh-CN" altLang="en-US" sz="2000" b="1" i="0" u="sng" dirty="0">
                <a:solidFill>
                  <a:schemeClr val="bg1"/>
                </a:solidFill>
                <a:effectLst/>
                <a:latin typeface="微软雅黑" panose="020B0503020204020204" pitchFamily="34" charset="-122"/>
                <a:ea typeface="微软雅黑" panose="020B0503020204020204" pitchFamily="34" charset="-122"/>
              </a:rPr>
              <a:t>初始置换</a:t>
            </a:r>
            <a:r>
              <a:rPr lang="en-US" altLang="zh-CN" sz="2000" b="1" i="0" u="sng" dirty="0">
                <a:solidFill>
                  <a:schemeClr val="bg1"/>
                </a:solidFill>
                <a:effectLst/>
                <a:latin typeface="微软雅黑" panose="020B0503020204020204" pitchFamily="34" charset="-122"/>
                <a:ea typeface="微软雅黑" panose="020B0503020204020204" pitchFamily="34" charset="-122"/>
              </a:rPr>
              <a:t>IP</a:t>
            </a:r>
            <a:r>
              <a:rPr lang="zh-CN" altLang="en-US" sz="2000" b="0" i="0" dirty="0">
                <a:solidFill>
                  <a:schemeClr val="bg1"/>
                </a:solidFill>
                <a:effectLst/>
                <a:latin typeface="微软雅黑" panose="020B0503020204020204" pitchFamily="34" charset="-122"/>
                <a:ea typeface="微软雅黑" panose="020B0503020204020204" pitchFamily="34" charset="-122"/>
              </a:rPr>
              <a:t>；明文块被分为左右两部分，每部分</a:t>
            </a:r>
            <a:r>
              <a:rPr lang="en-US" altLang="zh-CN" sz="2000" b="0" i="0" dirty="0">
                <a:solidFill>
                  <a:schemeClr val="bg1"/>
                </a:solidFill>
                <a:effectLst/>
                <a:latin typeface="微软雅黑" panose="020B0503020204020204" pitchFamily="34" charset="-122"/>
                <a:ea typeface="微软雅黑" panose="020B0503020204020204" pitchFamily="34" charset="-122"/>
              </a:rPr>
              <a:t>32</a:t>
            </a:r>
            <a:r>
              <a:rPr lang="zh-CN" altLang="en-US" sz="2000" b="0" i="0" dirty="0">
                <a:solidFill>
                  <a:schemeClr val="bg1"/>
                </a:solidFill>
                <a:effectLst/>
                <a:latin typeface="微软雅黑" panose="020B0503020204020204" pitchFamily="34" charset="-122"/>
                <a:ea typeface="微软雅黑" panose="020B0503020204020204" pitchFamily="34" charset="-122"/>
              </a:rPr>
              <a:t>位，以</a:t>
            </a:r>
            <a:r>
              <a:rPr lang="en-US" altLang="zh-CN" sz="2000" b="0" i="0" dirty="0">
                <a:solidFill>
                  <a:schemeClr val="bg1"/>
                </a:solidFill>
                <a:effectLst/>
                <a:latin typeface="微软雅黑" panose="020B0503020204020204" pitchFamily="34" charset="-122"/>
                <a:ea typeface="微软雅黑" panose="020B0503020204020204" pitchFamily="34" charset="-122"/>
              </a:rPr>
              <a:t>L0</a:t>
            </a:r>
            <a:r>
              <a:rPr lang="zh-CN" altLang="en-US" sz="2000" b="0" i="0" dirty="0">
                <a:solidFill>
                  <a:schemeClr val="bg1"/>
                </a:solidFill>
                <a:effectLst/>
                <a:latin typeface="微软雅黑" panose="020B0503020204020204" pitchFamily="34" charset="-122"/>
                <a:ea typeface="微软雅黑" panose="020B0503020204020204" pitchFamily="34" charset="-122"/>
              </a:rPr>
              <a:t>，</a:t>
            </a:r>
            <a:r>
              <a:rPr lang="en-US" altLang="zh-CN" sz="2000" b="0" i="0" dirty="0">
                <a:solidFill>
                  <a:schemeClr val="bg1"/>
                </a:solidFill>
                <a:effectLst/>
                <a:latin typeface="微软雅黑" panose="020B0503020204020204" pitchFamily="34" charset="-122"/>
                <a:ea typeface="微软雅黑" panose="020B0503020204020204" pitchFamily="34" charset="-122"/>
              </a:rPr>
              <a:t>R0</a:t>
            </a:r>
            <a:r>
              <a:rPr lang="zh-CN" altLang="en-US" sz="2000" b="0" i="0" dirty="0">
                <a:solidFill>
                  <a:schemeClr val="bg1"/>
                </a:solidFill>
                <a:effectLst/>
                <a:latin typeface="微软雅黑" panose="020B0503020204020204" pitchFamily="34" charset="-122"/>
                <a:ea typeface="微软雅黑" panose="020B0503020204020204" pitchFamily="34" charset="-122"/>
              </a:rPr>
              <a:t>表示；</a:t>
            </a:r>
          </a:p>
          <a:p>
            <a:pPr marL="342900" indent="-342900">
              <a:buFont typeface="+mj-lt"/>
              <a:buAutoNum type="arabicPeriod"/>
            </a:pPr>
            <a:r>
              <a:rPr lang="zh-CN" altLang="en-US" sz="2000" b="0" i="0" dirty="0">
                <a:solidFill>
                  <a:schemeClr val="bg1"/>
                </a:solidFill>
                <a:effectLst/>
                <a:latin typeface="微软雅黑" panose="020B0503020204020204" pitchFamily="34" charset="-122"/>
                <a:ea typeface="微软雅黑" panose="020B0503020204020204" pitchFamily="34" charset="-122"/>
              </a:rPr>
              <a:t>引入</a:t>
            </a:r>
            <a:r>
              <a:rPr lang="en-US" altLang="zh-CN" sz="2000" b="0" i="0" dirty="0">
                <a:solidFill>
                  <a:schemeClr val="bg1"/>
                </a:solidFill>
                <a:effectLst/>
                <a:latin typeface="微软雅黑" panose="020B0503020204020204" pitchFamily="34" charset="-122"/>
                <a:ea typeface="微软雅黑" panose="020B0503020204020204" pitchFamily="34" charset="-122"/>
              </a:rPr>
              <a:t>16</a:t>
            </a:r>
            <a:r>
              <a:rPr lang="zh-CN" altLang="en-US" sz="2000" b="0" i="0" dirty="0">
                <a:solidFill>
                  <a:schemeClr val="bg1"/>
                </a:solidFill>
                <a:effectLst/>
                <a:latin typeface="微软雅黑" panose="020B0503020204020204" pitchFamily="34" charset="-122"/>
                <a:ea typeface="微软雅黑" panose="020B0503020204020204" pitchFamily="34" charset="-122"/>
              </a:rPr>
              <a:t>个子秘钥，进行</a:t>
            </a:r>
            <a:r>
              <a:rPr lang="en-US" altLang="zh-CN" sz="2000" b="0" i="0" dirty="0">
                <a:solidFill>
                  <a:schemeClr val="bg1"/>
                </a:solidFill>
                <a:effectLst/>
                <a:latin typeface="微软雅黑" panose="020B0503020204020204" pitchFamily="34" charset="-122"/>
                <a:ea typeface="微软雅黑" panose="020B0503020204020204" pitchFamily="34" charset="-122"/>
              </a:rPr>
              <a:t>16</a:t>
            </a:r>
            <a:r>
              <a:rPr lang="zh-CN" altLang="en-US" sz="2000" b="0" i="0" dirty="0">
                <a:solidFill>
                  <a:schemeClr val="bg1"/>
                </a:solidFill>
                <a:effectLst/>
                <a:latin typeface="微软雅黑" panose="020B0503020204020204" pitchFamily="34" charset="-122"/>
                <a:ea typeface="微软雅黑" panose="020B0503020204020204" pitchFamily="34" charset="-122"/>
              </a:rPr>
              <a:t>轮迭代运算：</a:t>
            </a:r>
            <a:r>
              <a:rPr lang="zh-CN" altLang="en-US" sz="2000" b="1" i="0" u="sng" dirty="0">
                <a:solidFill>
                  <a:schemeClr val="bg1"/>
                </a:solidFill>
                <a:effectLst/>
                <a:latin typeface="微软雅黑" panose="020B0503020204020204" pitchFamily="34" charset="-122"/>
                <a:ea typeface="微软雅黑" panose="020B0503020204020204" pitchFamily="34" charset="-122"/>
              </a:rPr>
              <a:t>扩展运算</a:t>
            </a:r>
            <a:r>
              <a:rPr lang="en-US" altLang="zh-CN" sz="2000" b="1" i="0" u="sng" dirty="0">
                <a:solidFill>
                  <a:schemeClr val="bg1"/>
                </a:solidFill>
                <a:effectLst/>
                <a:latin typeface="微软雅黑" panose="020B0503020204020204" pitchFamily="34" charset="-122"/>
                <a:ea typeface="微软雅黑" panose="020B0503020204020204" pitchFamily="34" charset="-122"/>
              </a:rPr>
              <a:t>E-&gt;S</a:t>
            </a:r>
            <a:r>
              <a:rPr lang="zh-CN" altLang="en-US" sz="2000" b="1" i="0" u="sng" dirty="0">
                <a:solidFill>
                  <a:schemeClr val="bg1"/>
                </a:solidFill>
                <a:effectLst/>
                <a:latin typeface="微软雅黑" panose="020B0503020204020204" pitchFamily="34" charset="-122"/>
                <a:ea typeface="微软雅黑" panose="020B0503020204020204" pitchFamily="34" charset="-122"/>
              </a:rPr>
              <a:t>盒运算</a:t>
            </a:r>
            <a:r>
              <a:rPr lang="en-US" altLang="zh-CN" sz="2000" b="1" i="0" u="sng" dirty="0">
                <a:solidFill>
                  <a:schemeClr val="bg1"/>
                </a:solidFill>
                <a:effectLst/>
                <a:latin typeface="微软雅黑" panose="020B0503020204020204" pitchFamily="34" charset="-122"/>
                <a:ea typeface="微软雅黑" panose="020B0503020204020204" pitchFamily="34" charset="-122"/>
              </a:rPr>
              <a:t>-&gt;</a:t>
            </a:r>
            <a:r>
              <a:rPr lang="zh-CN" altLang="en-US" sz="2000" b="1" i="0" u="sng" dirty="0">
                <a:solidFill>
                  <a:schemeClr val="bg1"/>
                </a:solidFill>
                <a:effectLst/>
                <a:latin typeface="微软雅黑" panose="020B0503020204020204" pitchFamily="34" charset="-122"/>
                <a:ea typeface="微软雅黑" panose="020B0503020204020204" pitchFamily="34" charset="-122"/>
              </a:rPr>
              <a:t>置换</a:t>
            </a:r>
            <a:r>
              <a:rPr lang="en-US" altLang="zh-CN" sz="2000" b="1" i="0" u="sng" dirty="0">
                <a:solidFill>
                  <a:schemeClr val="bg1"/>
                </a:solidFill>
                <a:effectLst/>
                <a:latin typeface="微软雅黑" panose="020B0503020204020204" pitchFamily="34" charset="-122"/>
                <a:ea typeface="微软雅黑" panose="020B0503020204020204" pitchFamily="34" charset="-122"/>
              </a:rPr>
              <a:t>P</a:t>
            </a:r>
            <a:r>
              <a:rPr lang="zh-CN" altLang="en-US" sz="2000" b="1" i="0" u="sng" dirty="0">
                <a:solidFill>
                  <a:schemeClr val="bg1"/>
                </a:solidFill>
                <a:effectLst/>
                <a:latin typeface="微软雅黑" panose="020B0503020204020204" pitchFamily="34" charset="-122"/>
                <a:ea typeface="微软雅黑" panose="020B0503020204020204" pitchFamily="34" charset="-122"/>
              </a:rPr>
              <a:t>，得到</a:t>
            </a:r>
            <a:r>
              <a:rPr lang="en-US" altLang="zh-CN" sz="2000" b="0" i="0" u="sng" dirty="0">
                <a:solidFill>
                  <a:schemeClr val="bg1"/>
                </a:solidFill>
                <a:effectLst/>
                <a:latin typeface="微软雅黑" panose="020B0503020204020204" pitchFamily="34" charset="-122"/>
                <a:ea typeface="微软雅黑" panose="020B0503020204020204" pitchFamily="34" charset="-122"/>
              </a:rPr>
              <a:t>L16</a:t>
            </a:r>
            <a:r>
              <a:rPr lang="zh-CN" altLang="en-US" sz="2000" b="0" i="0" u="sng" dirty="0">
                <a:solidFill>
                  <a:schemeClr val="bg1"/>
                </a:solidFill>
                <a:effectLst/>
                <a:latin typeface="微软雅黑" panose="020B0503020204020204" pitchFamily="34" charset="-122"/>
                <a:ea typeface="微软雅黑" panose="020B0503020204020204" pitchFamily="34" charset="-122"/>
              </a:rPr>
              <a:t>，</a:t>
            </a:r>
            <a:r>
              <a:rPr lang="en-US" altLang="zh-CN" sz="2000" b="0" i="0" u="sng" dirty="0">
                <a:solidFill>
                  <a:schemeClr val="bg1"/>
                </a:solidFill>
                <a:effectLst/>
                <a:latin typeface="微软雅黑" panose="020B0503020204020204" pitchFamily="34" charset="-122"/>
                <a:ea typeface="微软雅黑" panose="020B0503020204020204" pitchFamily="34" charset="-122"/>
              </a:rPr>
              <a:t>R16</a:t>
            </a:r>
            <a:r>
              <a:rPr lang="zh-CN" altLang="en-US" sz="2000" b="0" i="0" dirty="0">
                <a:solidFill>
                  <a:schemeClr val="bg1"/>
                </a:solidFill>
                <a:effectLst/>
                <a:latin typeface="微软雅黑" panose="020B0503020204020204" pitchFamily="34" charset="-122"/>
                <a:ea typeface="微软雅黑" panose="020B0503020204020204" pitchFamily="34" charset="-122"/>
              </a:rPr>
              <a:t>；</a:t>
            </a:r>
          </a:p>
          <a:p>
            <a:pPr marL="342900" indent="-342900">
              <a:buFont typeface="+mj-lt"/>
              <a:buAutoNum type="arabicPeriod"/>
            </a:pPr>
            <a:r>
              <a:rPr lang="zh-CN" altLang="en-US" sz="2000" b="0" i="0" dirty="0">
                <a:solidFill>
                  <a:schemeClr val="bg1"/>
                </a:solidFill>
                <a:effectLst/>
                <a:latin typeface="微软雅黑" panose="020B0503020204020204" pitchFamily="34" charset="-122"/>
                <a:ea typeface="微软雅黑" panose="020B0503020204020204" pitchFamily="34" charset="-122"/>
              </a:rPr>
              <a:t>引入</a:t>
            </a:r>
            <a:r>
              <a:rPr lang="en-US" altLang="zh-CN" sz="2000" b="0" i="0" dirty="0">
                <a:solidFill>
                  <a:schemeClr val="bg1"/>
                </a:solidFill>
                <a:effectLst/>
                <a:latin typeface="微软雅黑" panose="020B0503020204020204" pitchFamily="34" charset="-122"/>
                <a:ea typeface="微软雅黑" panose="020B0503020204020204" pitchFamily="34" charset="-122"/>
              </a:rPr>
              <a:t>16</a:t>
            </a:r>
            <a:r>
              <a:rPr lang="zh-CN" altLang="en-US" sz="2000" b="0" i="0" dirty="0">
                <a:solidFill>
                  <a:schemeClr val="bg1"/>
                </a:solidFill>
                <a:effectLst/>
                <a:latin typeface="微软雅黑" panose="020B0503020204020204" pitchFamily="34" charset="-122"/>
                <a:ea typeface="微软雅黑" panose="020B0503020204020204" pitchFamily="34" charset="-122"/>
              </a:rPr>
              <a:t>个子秘钥，进行</a:t>
            </a:r>
            <a:r>
              <a:rPr lang="en-US" altLang="zh-CN" sz="2000" b="0" i="0" dirty="0">
                <a:solidFill>
                  <a:schemeClr val="bg1"/>
                </a:solidFill>
                <a:effectLst/>
                <a:latin typeface="微软雅黑" panose="020B0503020204020204" pitchFamily="34" charset="-122"/>
                <a:ea typeface="微软雅黑" panose="020B0503020204020204" pitchFamily="34" charset="-122"/>
              </a:rPr>
              <a:t>16</a:t>
            </a:r>
            <a:r>
              <a:rPr lang="zh-CN" altLang="en-US" sz="2000" b="0" i="0" dirty="0">
                <a:solidFill>
                  <a:schemeClr val="bg1"/>
                </a:solidFill>
                <a:effectLst/>
                <a:latin typeface="微软雅黑" panose="020B0503020204020204" pitchFamily="34" charset="-122"/>
                <a:ea typeface="微软雅黑" panose="020B0503020204020204" pitchFamily="34" charset="-122"/>
              </a:rPr>
              <a:t>轮迭代运算：</a:t>
            </a:r>
            <a:r>
              <a:rPr lang="zh-CN" altLang="en-US" sz="2000" b="1" i="0" u="sng" dirty="0">
                <a:solidFill>
                  <a:schemeClr val="bg1"/>
                </a:solidFill>
                <a:effectLst/>
                <a:latin typeface="微软雅黑" panose="020B0503020204020204" pitchFamily="34" charset="-122"/>
                <a:ea typeface="微软雅黑" panose="020B0503020204020204" pitchFamily="34" charset="-122"/>
              </a:rPr>
              <a:t>扩展运算</a:t>
            </a:r>
            <a:r>
              <a:rPr lang="en-US" altLang="zh-CN" sz="2000" b="1" i="0" u="sng" dirty="0">
                <a:solidFill>
                  <a:schemeClr val="bg1"/>
                </a:solidFill>
                <a:effectLst/>
                <a:latin typeface="微软雅黑" panose="020B0503020204020204" pitchFamily="34" charset="-122"/>
                <a:ea typeface="微软雅黑" panose="020B0503020204020204" pitchFamily="34" charset="-122"/>
              </a:rPr>
              <a:t>E-&gt;S</a:t>
            </a:r>
            <a:r>
              <a:rPr lang="zh-CN" altLang="en-US" sz="2000" b="1" i="0" u="sng" dirty="0">
                <a:solidFill>
                  <a:schemeClr val="bg1"/>
                </a:solidFill>
                <a:effectLst/>
                <a:latin typeface="微软雅黑" panose="020B0503020204020204" pitchFamily="34" charset="-122"/>
                <a:ea typeface="微软雅黑" panose="020B0503020204020204" pitchFamily="34" charset="-122"/>
              </a:rPr>
              <a:t>盒运算</a:t>
            </a:r>
            <a:r>
              <a:rPr lang="en-US" altLang="zh-CN" sz="2000" b="1" i="0" u="sng" dirty="0">
                <a:solidFill>
                  <a:schemeClr val="bg1"/>
                </a:solidFill>
                <a:effectLst/>
                <a:latin typeface="微软雅黑" panose="020B0503020204020204" pitchFamily="34" charset="-122"/>
                <a:ea typeface="微软雅黑" panose="020B0503020204020204" pitchFamily="34" charset="-122"/>
              </a:rPr>
              <a:t>-&gt;</a:t>
            </a:r>
            <a:r>
              <a:rPr lang="zh-CN" altLang="en-US" sz="2000" b="1" i="0" u="sng" dirty="0">
                <a:solidFill>
                  <a:schemeClr val="bg1"/>
                </a:solidFill>
                <a:effectLst/>
                <a:latin typeface="微软雅黑" panose="020B0503020204020204" pitchFamily="34" charset="-122"/>
                <a:ea typeface="微软雅黑" panose="020B0503020204020204" pitchFamily="34" charset="-122"/>
              </a:rPr>
              <a:t>置换</a:t>
            </a:r>
            <a:r>
              <a:rPr lang="en-US" altLang="zh-CN" sz="2000" b="1" i="0" u="sng" dirty="0">
                <a:solidFill>
                  <a:schemeClr val="bg1"/>
                </a:solidFill>
                <a:effectLst/>
                <a:latin typeface="微软雅黑" panose="020B0503020204020204" pitchFamily="34" charset="-122"/>
                <a:ea typeface="微软雅黑" panose="020B0503020204020204" pitchFamily="34" charset="-122"/>
              </a:rPr>
              <a:t>P</a:t>
            </a:r>
            <a:r>
              <a:rPr lang="zh-CN" altLang="en-US" sz="2000" b="1" i="0" u="sng" dirty="0">
                <a:solidFill>
                  <a:schemeClr val="bg1"/>
                </a:solidFill>
                <a:effectLst/>
                <a:latin typeface="微软雅黑" panose="020B0503020204020204" pitchFamily="34" charset="-122"/>
                <a:ea typeface="微软雅黑" panose="020B0503020204020204" pitchFamily="34" charset="-122"/>
              </a:rPr>
              <a:t>，得到</a:t>
            </a:r>
            <a:r>
              <a:rPr lang="en-US" altLang="zh-CN" sz="2000" b="0" i="0" u="sng" dirty="0">
                <a:solidFill>
                  <a:schemeClr val="bg1"/>
                </a:solidFill>
                <a:effectLst/>
                <a:latin typeface="微软雅黑" panose="020B0503020204020204" pitchFamily="34" charset="-122"/>
                <a:ea typeface="微软雅黑" panose="020B0503020204020204" pitchFamily="34" charset="-122"/>
              </a:rPr>
              <a:t>L16</a:t>
            </a:r>
            <a:r>
              <a:rPr lang="zh-CN" altLang="en-US" sz="2000" b="0" i="0" u="sng" dirty="0">
                <a:solidFill>
                  <a:schemeClr val="bg1"/>
                </a:solidFill>
                <a:effectLst/>
                <a:latin typeface="微软雅黑" panose="020B0503020204020204" pitchFamily="34" charset="-122"/>
                <a:ea typeface="微软雅黑" panose="020B0503020204020204" pitchFamily="34" charset="-122"/>
              </a:rPr>
              <a:t>，</a:t>
            </a:r>
            <a:r>
              <a:rPr lang="en-US" altLang="zh-CN" sz="2000" b="0" i="0" u="sng" dirty="0">
                <a:solidFill>
                  <a:schemeClr val="bg1"/>
                </a:solidFill>
                <a:effectLst/>
                <a:latin typeface="微软雅黑" panose="020B0503020204020204" pitchFamily="34" charset="-122"/>
                <a:ea typeface="微软雅黑" panose="020B0503020204020204" pitchFamily="34" charset="-122"/>
              </a:rPr>
              <a:t>R16</a:t>
            </a:r>
            <a:r>
              <a:rPr lang="zh-CN" altLang="en-US" sz="2000" b="0" i="0" dirty="0">
                <a:solidFill>
                  <a:schemeClr val="bg1"/>
                </a:solidFill>
                <a:effectLst/>
                <a:latin typeface="微软雅黑" panose="020B0503020204020204" pitchFamily="34" charset="-122"/>
                <a:ea typeface="微软雅黑" panose="020B0503020204020204" pitchFamily="34" charset="-122"/>
              </a:rPr>
              <a:t>；</a:t>
            </a:r>
          </a:p>
          <a:p>
            <a:pPr marL="342900" indent="-342900">
              <a:buFont typeface="+mj-lt"/>
              <a:buAutoNum type="arabicPeriod"/>
            </a:pPr>
            <a:r>
              <a:rPr lang="zh-CN" altLang="en-US" sz="2000" b="0" i="0" dirty="0">
                <a:solidFill>
                  <a:schemeClr val="bg1"/>
                </a:solidFill>
                <a:effectLst/>
                <a:latin typeface="微软雅黑" panose="020B0503020204020204" pitchFamily="34" charset="-122"/>
                <a:ea typeface="微软雅黑" panose="020B0503020204020204" pitchFamily="34" charset="-122"/>
              </a:rPr>
              <a:t>输出</a:t>
            </a:r>
            <a:r>
              <a:rPr lang="en-US" altLang="zh-CN" sz="2000" b="0" i="0" dirty="0">
                <a:solidFill>
                  <a:schemeClr val="bg1"/>
                </a:solidFill>
                <a:effectLst/>
                <a:latin typeface="微软雅黑" panose="020B0503020204020204" pitchFamily="34" charset="-122"/>
                <a:ea typeface="微软雅黑" panose="020B0503020204020204" pitchFamily="34" charset="-122"/>
              </a:rPr>
              <a:t>64</a:t>
            </a:r>
            <a:r>
              <a:rPr lang="zh-CN" altLang="en-US" sz="2000" b="0" i="0" dirty="0">
                <a:solidFill>
                  <a:schemeClr val="bg1"/>
                </a:solidFill>
                <a:effectLst/>
                <a:latin typeface="微软雅黑" panose="020B0503020204020204" pitchFamily="34" charset="-122"/>
                <a:ea typeface="微软雅黑" panose="020B0503020204020204" pitchFamily="34" charset="-122"/>
              </a:rPr>
              <a:t>位密文块；密文全部输出。 </a:t>
            </a:r>
          </a:p>
          <a:p>
            <a:endParaRPr lang="zh-CN" altLang="en-US" sz="2400" dirty="0">
              <a:solidFill>
                <a:schemeClr val="bg1"/>
              </a:solidFill>
            </a:endParaRPr>
          </a:p>
        </p:txBody>
      </p:sp>
      <p:sp>
        <p:nvSpPr>
          <p:cNvPr id="4" name="矩形: 圆角 3">
            <a:extLst>
              <a:ext uri="{FF2B5EF4-FFF2-40B4-BE49-F238E27FC236}">
                <a16:creationId xmlns:a16="http://schemas.microsoft.com/office/drawing/2014/main" id="{3D7FAA8A-30AB-E741-68E2-CFFB40530F5C}"/>
              </a:ext>
            </a:extLst>
          </p:cNvPr>
          <p:cNvSpPr/>
          <p:nvPr/>
        </p:nvSpPr>
        <p:spPr>
          <a:xfrm>
            <a:off x="6096000" y="3994952"/>
            <a:ext cx="1260629" cy="80786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zh-CN" altLang="en-US" dirty="0"/>
              <a:t>明文</a:t>
            </a:r>
            <a:endParaRPr lang="en-US" altLang="zh-CN" dirty="0"/>
          </a:p>
          <a:p>
            <a:pPr algn="ctr"/>
            <a:r>
              <a:rPr lang="en-US" altLang="zh-CN" dirty="0"/>
              <a:t>64bit</a:t>
            </a:r>
            <a:endParaRPr lang="zh-CN" altLang="en-US" dirty="0"/>
          </a:p>
        </p:txBody>
      </p:sp>
      <p:sp>
        <p:nvSpPr>
          <p:cNvPr id="11" name="矩形: 圆角 10">
            <a:extLst>
              <a:ext uri="{FF2B5EF4-FFF2-40B4-BE49-F238E27FC236}">
                <a16:creationId xmlns:a16="http://schemas.microsoft.com/office/drawing/2014/main" id="{90C89C0A-F7F5-8A87-D158-82CDCB028BB3}"/>
              </a:ext>
            </a:extLst>
          </p:cNvPr>
          <p:cNvSpPr/>
          <p:nvPr/>
        </p:nvSpPr>
        <p:spPr>
          <a:xfrm>
            <a:off x="8356846" y="3994951"/>
            <a:ext cx="1260629" cy="80786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zh-CN" dirty="0"/>
              <a:t>DES</a:t>
            </a:r>
            <a:r>
              <a:rPr lang="zh-CN" altLang="en-US" dirty="0"/>
              <a:t>加密</a:t>
            </a:r>
          </a:p>
        </p:txBody>
      </p:sp>
      <p:sp>
        <p:nvSpPr>
          <p:cNvPr id="12" name="矩形: 圆角 11">
            <a:extLst>
              <a:ext uri="{FF2B5EF4-FFF2-40B4-BE49-F238E27FC236}">
                <a16:creationId xmlns:a16="http://schemas.microsoft.com/office/drawing/2014/main" id="{696F754D-0EBE-3526-4922-828DECAA4A02}"/>
              </a:ext>
            </a:extLst>
          </p:cNvPr>
          <p:cNvSpPr/>
          <p:nvPr/>
        </p:nvSpPr>
        <p:spPr>
          <a:xfrm>
            <a:off x="10617692" y="3994951"/>
            <a:ext cx="1260629" cy="80786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zh-CN" altLang="en-US" dirty="0"/>
              <a:t>密文</a:t>
            </a:r>
            <a:endParaRPr lang="en-US" altLang="zh-CN" dirty="0"/>
          </a:p>
          <a:p>
            <a:pPr algn="ctr"/>
            <a:r>
              <a:rPr lang="en-US" altLang="zh-CN" dirty="0"/>
              <a:t>64bit</a:t>
            </a:r>
            <a:endParaRPr lang="zh-CN" altLang="en-US" dirty="0"/>
          </a:p>
        </p:txBody>
      </p:sp>
      <p:sp>
        <p:nvSpPr>
          <p:cNvPr id="13" name="矩形: 圆角 12">
            <a:extLst>
              <a:ext uri="{FF2B5EF4-FFF2-40B4-BE49-F238E27FC236}">
                <a16:creationId xmlns:a16="http://schemas.microsoft.com/office/drawing/2014/main" id="{BFB9D779-3BCB-6B78-AC66-3AD840494E31}"/>
              </a:ext>
            </a:extLst>
          </p:cNvPr>
          <p:cNvSpPr/>
          <p:nvPr/>
        </p:nvSpPr>
        <p:spPr>
          <a:xfrm>
            <a:off x="8356846" y="2418687"/>
            <a:ext cx="1260629" cy="80786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zh-CN" altLang="en-US" dirty="0"/>
              <a:t>密钥</a:t>
            </a:r>
            <a:endParaRPr lang="en-US" altLang="zh-CN" dirty="0"/>
          </a:p>
          <a:p>
            <a:pPr algn="ctr"/>
            <a:r>
              <a:rPr lang="en-US" altLang="zh-CN" dirty="0"/>
              <a:t>56bit</a:t>
            </a:r>
            <a:endParaRPr lang="zh-CN" altLang="en-US" dirty="0"/>
          </a:p>
        </p:txBody>
      </p:sp>
      <p:cxnSp>
        <p:nvCxnSpPr>
          <p:cNvPr id="7" name="直接箭头连接符 6">
            <a:extLst>
              <a:ext uri="{FF2B5EF4-FFF2-40B4-BE49-F238E27FC236}">
                <a16:creationId xmlns:a16="http://schemas.microsoft.com/office/drawing/2014/main" id="{B051C522-9D5A-18BF-508E-67C8FE9552E1}"/>
              </a:ext>
            </a:extLst>
          </p:cNvPr>
          <p:cNvCxnSpPr>
            <a:stCxn id="13" idx="2"/>
            <a:endCxn id="11" idx="0"/>
          </p:cNvCxnSpPr>
          <p:nvPr/>
        </p:nvCxnSpPr>
        <p:spPr>
          <a:xfrm>
            <a:off x="8987161" y="3226554"/>
            <a:ext cx="0" cy="768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7E7551D0-55EF-FB20-6992-EFF2A1DAF9F1}"/>
              </a:ext>
            </a:extLst>
          </p:cNvPr>
          <p:cNvCxnSpPr>
            <a:stCxn id="4" idx="3"/>
            <a:endCxn id="11" idx="1"/>
          </p:cNvCxnSpPr>
          <p:nvPr/>
        </p:nvCxnSpPr>
        <p:spPr>
          <a:xfrm flipV="1">
            <a:off x="7356629" y="4398885"/>
            <a:ext cx="10002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9BAA7780-708B-B573-5657-C5BE9B74CC84}"/>
              </a:ext>
            </a:extLst>
          </p:cNvPr>
          <p:cNvCxnSpPr>
            <a:stCxn id="11" idx="3"/>
            <a:endCxn id="12" idx="1"/>
          </p:cNvCxnSpPr>
          <p:nvPr/>
        </p:nvCxnSpPr>
        <p:spPr>
          <a:xfrm>
            <a:off x="9617475" y="4398885"/>
            <a:ext cx="10002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874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39EE241-9729-FEBC-B9BB-D2E714EAA2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31369"/>
            <a:ext cx="12192000" cy="4895481"/>
          </a:xfrm>
          <a:prstGeom prst="rect">
            <a:avLst/>
          </a:prstGeom>
        </p:spPr>
      </p:pic>
      <p:sp>
        <p:nvSpPr>
          <p:cNvPr id="33" name="矩形 32"/>
          <p:cNvSpPr/>
          <p:nvPr/>
        </p:nvSpPr>
        <p:spPr>
          <a:xfrm>
            <a:off x="1989644" y="371537"/>
            <a:ext cx="2005677" cy="562783"/>
          </a:xfrm>
          <a:prstGeom prst="rect">
            <a:avLst/>
          </a:prstGeom>
        </p:spPr>
        <p:txBody>
          <a:bodyPr wrap="none">
            <a:spAutoFit/>
          </a:bodyPr>
          <a:lstStyle/>
          <a:p>
            <a:pPr>
              <a:lnSpc>
                <a:spcPct val="200000"/>
              </a:lnSpc>
            </a:pPr>
            <a:r>
              <a:rPr lang="en-US" altLang="zh-CN" dirty="0">
                <a:solidFill>
                  <a:schemeClr val="bg1">
                    <a:lumMod val="95000"/>
                  </a:schemeClr>
                </a:solidFill>
                <a:latin typeface="微软雅黑" panose="020B0503020204020204" pitchFamily="34" charset="-122"/>
                <a:ea typeface="微软雅黑" panose="020B0503020204020204" pitchFamily="34" charset="-122"/>
              </a:rPr>
              <a:t>DES</a:t>
            </a:r>
            <a:r>
              <a:rPr lang="zh-CN" altLang="en-US" dirty="0">
                <a:solidFill>
                  <a:schemeClr val="bg1">
                    <a:lumMod val="95000"/>
                  </a:schemeClr>
                </a:solidFill>
                <a:latin typeface="微软雅黑" panose="020B0503020204020204" pitchFamily="34" charset="-122"/>
                <a:ea typeface="微软雅黑" panose="020B0503020204020204" pitchFamily="34" charset="-122"/>
              </a:rPr>
              <a:t>算法完整过程</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144144" y="894543"/>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Complete Process of DES Algorithm </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5" name="页脚占位符 4">
            <a:extLst>
              <a:ext uri="{FF2B5EF4-FFF2-40B4-BE49-F238E27FC236}">
                <a16:creationId xmlns:a16="http://schemas.microsoft.com/office/drawing/2014/main" id="{405FABE1-3668-54AB-D46F-463349F2B170}"/>
              </a:ext>
            </a:extLst>
          </p:cNvPr>
          <p:cNvSpPr>
            <a:spLocks noGrp="1"/>
          </p:cNvSpPr>
          <p:nvPr>
            <p:ph type="ftr" sz="quarter" idx="11"/>
          </p:nvPr>
        </p:nvSpPr>
        <p:spPr/>
        <p:txBody>
          <a:bodyPr/>
          <a:lstStyle/>
          <a:p>
            <a:r>
              <a:rPr lang="zh-CN" altLang="en-US" dirty="0"/>
              <a:t>密钥扩展部分由李莉老师讲授，本幻灯片仅展示加密过程</a:t>
            </a:r>
          </a:p>
        </p:txBody>
      </p:sp>
      <p:sp>
        <p:nvSpPr>
          <p:cNvPr id="6" name="文本框 5">
            <a:extLst>
              <a:ext uri="{FF2B5EF4-FFF2-40B4-BE49-F238E27FC236}">
                <a16:creationId xmlns:a16="http://schemas.microsoft.com/office/drawing/2014/main" id="{F5F8F00A-AFF8-9299-CA54-1B0F27928500}"/>
              </a:ext>
            </a:extLst>
          </p:cNvPr>
          <p:cNvSpPr txBox="1"/>
          <p:nvPr/>
        </p:nvSpPr>
        <p:spPr>
          <a:xfrm>
            <a:off x="6096000" y="3885692"/>
            <a:ext cx="872971" cy="276999"/>
          </a:xfrm>
          <a:prstGeom prst="rect">
            <a:avLst/>
          </a:prstGeom>
          <a:noFill/>
        </p:spPr>
        <p:txBody>
          <a:bodyPr wrap="square" rtlCol="0">
            <a:spAutoFit/>
          </a:bodyPr>
          <a:lstStyle/>
          <a:p>
            <a:r>
              <a:rPr lang="en-US" altLang="zh-CN" sz="1200" dirty="0"/>
              <a:t>(</a:t>
            </a:r>
            <a:r>
              <a:rPr lang="zh-CN" altLang="en-US" sz="1200" dirty="0"/>
              <a:t>置换选择</a:t>
            </a:r>
            <a:r>
              <a:rPr lang="en-US" altLang="zh-CN" sz="1200" dirty="0"/>
              <a:t>)</a:t>
            </a:r>
            <a:endParaRPr lang="zh-CN" altLang="en-US" sz="1200" dirty="0"/>
          </a:p>
        </p:txBody>
      </p:sp>
      <p:sp>
        <p:nvSpPr>
          <p:cNvPr id="7" name="矩形 6">
            <a:extLst>
              <a:ext uri="{FF2B5EF4-FFF2-40B4-BE49-F238E27FC236}">
                <a16:creationId xmlns:a16="http://schemas.microsoft.com/office/drawing/2014/main" id="{D284E2A3-E531-4319-836F-69EC76ECF721}"/>
              </a:ext>
            </a:extLst>
          </p:cNvPr>
          <p:cNvSpPr/>
          <p:nvPr/>
        </p:nvSpPr>
        <p:spPr>
          <a:xfrm>
            <a:off x="5983550" y="1766656"/>
            <a:ext cx="3009530" cy="373749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01ACCD48-20B0-9FA7-6F95-3F8615C7CDFF}"/>
              </a:ext>
            </a:extLst>
          </p:cNvPr>
          <p:cNvSpPr txBox="1"/>
          <p:nvPr/>
        </p:nvSpPr>
        <p:spPr>
          <a:xfrm>
            <a:off x="8025413" y="1478049"/>
            <a:ext cx="1136341" cy="261610"/>
          </a:xfrm>
          <a:prstGeom prst="rect">
            <a:avLst/>
          </a:prstGeom>
          <a:noFill/>
        </p:spPr>
        <p:txBody>
          <a:bodyPr wrap="square" rtlCol="0">
            <a:spAutoFit/>
          </a:bodyPr>
          <a:lstStyle/>
          <a:p>
            <a:r>
              <a:rPr lang="zh-CN" altLang="en-US" sz="1100" b="1" dirty="0">
                <a:solidFill>
                  <a:srgbClr val="FF0000"/>
                </a:solidFill>
              </a:rPr>
              <a:t>子密钥产生器</a:t>
            </a:r>
          </a:p>
        </p:txBody>
      </p:sp>
    </p:spTree>
    <p:extLst>
      <p:ext uri="{BB962C8B-B14F-4D97-AF65-F5344CB8AC3E}">
        <p14:creationId xmlns:p14="http://schemas.microsoft.com/office/powerpoint/2010/main" val="4188894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932213"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加密过程之一：初始置换</a:t>
            </a:r>
            <a:r>
              <a:rPr lang="en-US" altLang="zh-CN" dirty="0">
                <a:solidFill>
                  <a:schemeClr val="bg1">
                    <a:lumMod val="95000"/>
                  </a:schemeClr>
                </a:solidFill>
                <a:latin typeface="微软雅黑" panose="020B0503020204020204" pitchFamily="34" charset="-122"/>
                <a:ea typeface="微软雅黑" panose="020B0503020204020204" pitchFamily="34" charset="-122"/>
              </a:rPr>
              <a:t>IP</a:t>
            </a:r>
          </a:p>
        </p:txBody>
      </p:sp>
      <p:sp>
        <p:nvSpPr>
          <p:cNvPr id="34" name="文本框 33"/>
          <p:cNvSpPr txBox="1"/>
          <p:nvPr/>
        </p:nvSpPr>
        <p:spPr>
          <a:xfrm>
            <a:off x="355602" y="903508"/>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Initial 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04</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11" name="文本框 10">
            <a:extLst>
              <a:ext uri="{FF2B5EF4-FFF2-40B4-BE49-F238E27FC236}">
                <a16:creationId xmlns:a16="http://schemas.microsoft.com/office/drawing/2014/main" id="{6D31ED8A-6946-F3F6-8185-3E999D453946}"/>
              </a:ext>
            </a:extLst>
          </p:cNvPr>
          <p:cNvSpPr txBox="1"/>
          <p:nvPr/>
        </p:nvSpPr>
        <p:spPr>
          <a:xfrm>
            <a:off x="1296152" y="1560021"/>
            <a:ext cx="10102776" cy="923330"/>
          </a:xfrm>
          <a:prstGeom prst="rect">
            <a:avLst/>
          </a:prstGeom>
          <a:noFill/>
        </p:spPr>
        <p:txBody>
          <a:bodyPr wrap="square">
            <a:spAutoFit/>
          </a:bodyPr>
          <a:lstStyle/>
          <a:p>
            <a:r>
              <a:rPr lang="zh-CN" altLang="en-US" b="0" i="0" dirty="0">
                <a:solidFill>
                  <a:schemeClr val="bg1"/>
                </a:solidFill>
                <a:effectLst/>
                <a:latin typeface="微软雅黑" panose="020B0503020204020204" pitchFamily="34" charset="-122"/>
                <a:ea typeface="微软雅黑" panose="020B0503020204020204" pitchFamily="34" charset="-122"/>
              </a:rPr>
              <a:t>目的是将输入的</a:t>
            </a:r>
            <a:r>
              <a:rPr lang="en-US" altLang="zh-CN" b="0" i="0" dirty="0">
                <a:solidFill>
                  <a:schemeClr val="bg1"/>
                </a:solidFill>
                <a:effectLst/>
                <a:latin typeface="微软雅黑" panose="020B0503020204020204" pitchFamily="34" charset="-122"/>
                <a:ea typeface="微软雅黑" panose="020B0503020204020204" pitchFamily="34" charset="-122"/>
              </a:rPr>
              <a:t>64</a:t>
            </a:r>
            <a:r>
              <a:rPr lang="zh-CN" altLang="en-US" b="0" i="0" dirty="0">
                <a:solidFill>
                  <a:schemeClr val="bg1"/>
                </a:solidFill>
                <a:effectLst/>
                <a:latin typeface="微软雅黑" panose="020B0503020204020204" pitchFamily="34" charset="-122"/>
                <a:ea typeface="微软雅黑" panose="020B0503020204020204" pitchFamily="34" charset="-122"/>
              </a:rPr>
              <a:t>位数据块按位重新组合，并把输出分为</a:t>
            </a:r>
            <a:r>
              <a:rPr lang="en-US" altLang="zh-CN" b="0" i="0" dirty="0">
                <a:solidFill>
                  <a:schemeClr val="bg1"/>
                </a:solidFill>
                <a:effectLst/>
                <a:latin typeface="微软雅黑" panose="020B0503020204020204" pitchFamily="34" charset="-122"/>
                <a:ea typeface="微软雅黑" panose="020B0503020204020204" pitchFamily="34" charset="-122"/>
              </a:rPr>
              <a:t>L0</a:t>
            </a:r>
            <a:r>
              <a:rPr lang="zh-CN" altLang="en-US" b="0" i="0" dirty="0">
                <a:solidFill>
                  <a:schemeClr val="bg1"/>
                </a:solidFill>
                <a:effectLst/>
                <a:latin typeface="微软雅黑" panose="020B0503020204020204" pitchFamily="34" charset="-122"/>
                <a:ea typeface="微软雅黑" panose="020B0503020204020204" pitchFamily="34" charset="-122"/>
              </a:rPr>
              <a:t>、</a:t>
            </a:r>
            <a:r>
              <a:rPr lang="en-US" altLang="zh-CN" b="0" i="0" dirty="0">
                <a:solidFill>
                  <a:schemeClr val="bg1"/>
                </a:solidFill>
                <a:effectLst/>
                <a:latin typeface="微软雅黑" panose="020B0503020204020204" pitchFamily="34" charset="-122"/>
                <a:ea typeface="微软雅黑" panose="020B0503020204020204" pitchFamily="34" charset="-122"/>
              </a:rPr>
              <a:t>R0</a:t>
            </a:r>
            <a:r>
              <a:rPr lang="zh-CN" altLang="en-US" b="0" i="0" dirty="0">
                <a:solidFill>
                  <a:schemeClr val="bg1"/>
                </a:solidFill>
                <a:effectLst/>
                <a:latin typeface="微软雅黑" panose="020B0503020204020204" pitchFamily="34" charset="-122"/>
                <a:ea typeface="微软雅黑" panose="020B0503020204020204" pitchFamily="34" charset="-122"/>
              </a:rPr>
              <a:t>两部分，每部分各长</a:t>
            </a:r>
            <a:r>
              <a:rPr lang="en-US" altLang="zh-CN" b="0" i="0" dirty="0">
                <a:solidFill>
                  <a:schemeClr val="bg1"/>
                </a:solidFill>
                <a:effectLst/>
                <a:latin typeface="微软雅黑" panose="020B0503020204020204" pitchFamily="34" charset="-122"/>
                <a:ea typeface="微软雅黑" panose="020B0503020204020204" pitchFamily="34" charset="-122"/>
              </a:rPr>
              <a:t>32</a:t>
            </a:r>
            <a:r>
              <a:rPr lang="zh-CN" altLang="en-US" b="0" i="0" dirty="0">
                <a:solidFill>
                  <a:schemeClr val="bg1"/>
                </a:solidFill>
                <a:effectLst/>
                <a:latin typeface="微软雅黑" panose="020B0503020204020204" pitchFamily="34" charset="-122"/>
                <a:ea typeface="微软雅黑" panose="020B0503020204020204" pitchFamily="34" charset="-122"/>
              </a:rPr>
              <a:t>位，即将</a:t>
            </a:r>
            <a:r>
              <a:rPr lang="en-US" altLang="zh-CN" b="0" i="0" dirty="0">
                <a:solidFill>
                  <a:schemeClr val="bg1"/>
                </a:solidFill>
                <a:effectLst/>
                <a:latin typeface="微软雅黑" panose="020B0503020204020204" pitchFamily="34" charset="-122"/>
                <a:ea typeface="微软雅黑" panose="020B0503020204020204" pitchFamily="34" charset="-122"/>
              </a:rPr>
              <a:t>64 bit</a:t>
            </a:r>
            <a:r>
              <a:rPr lang="zh-CN" altLang="en-US" b="0" i="0" dirty="0">
                <a:solidFill>
                  <a:schemeClr val="bg1"/>
                </a:solidFill>
                <a:effectLst/>
                <a:latin typeface="微软雅黑" panose="020B0503020204020204" pitchFamily="34" charset="-122"/>
                <a:ea typeface="微软雅黑" panose="020B0503020204020204" pitchFamily="34" charset="-122"/>
              </a:rPr>
              <a:t>明文的位置进行置换，得到一个乱序的</a:t>
            </a:r>
            <a:r>
              <a:rPr lang="en-US" altLang="zh-CN" b="0" i="0" dirty="0">
                <a:solidFill>
                  <a:schemeClr val="bg1"/>
                </a:solidFill>
                <a:effectLst/>
                <a:latin typeface="微软雅黑" panose="020B0503020204020204" pitchFamily="34" charset="-122"/>
                <a:ea typeface="微软雅黑" panose="020B0503020204020204" pitchFamily="34" charset="-122"/>
              </a:rPr>
              <a:t>64 bit</a:t>
            </a:r>
            <a:r>
              <a:rPr lang="zh-CN" altLang="en-US" b="0" i="0" dirty="0">
                <a:solidFill>
                  <a:schemeClr val="bg1"/>
                </a:solidFill>
                <a:effectLst/>
                <a:latin typeface="微软雅黑" panose="020B0503020204020204" pitchFamily="34" charset="-122"/>
                <a:ea typeface="微软雅黑" panose="020B0503020204020204" pitchFamily="34" charset="-122"/>
              </a:rPr>
              <a:t>明文组，而后分成左右两段，每段为</a:t>
            </a:r>
            <a:r>
              <a:rPr lang="en-US" altLang="zh-CN" b="0" i="0" dirty="0">
                <a:solidFill>
                  <a:schemeClr val="bg1"/>
                </a:solidFill>
                <a:effectLst/>
                <a:latin typeface="微软雅黑" panose="020B0503020204020204" pitchFamily="34" charset="-122"/>
                <a:ea typeface="微软雅黑" panose="020B0503020204020204" pitchFamily="34" charset="-122"/>
              </a:rPr>
              <a:t>32 bit</a:t>
            </a:r>
            <a:r>
              <a:rPr lang="zh-CN" altLang="en-US" b="0" i="0" dirty="0">
                <a:solidFill>
                  <a:schemeClr val="bg1"/>
                </a:solidFill>
                <a:effectLst/>
                <a:latin typeface="微软雅黑" panose="020B0503020204020204" pitchFamily="34" charset="-122"/>
                <a:ea typeface="微软雅黑" panose="020B0503020204020204" pitchFamily="34" charset="-122"/>
              </a:rPr>
              <a:t>，以</a:t>
            </a:r>
            <a:r>
              <a:rPr lang="en-US" altLang="zh-CN" b="0" i="0" dirty="0">
                <a:solidFill>
                  <a:schemeClr val="bg1"/>
                </a:solidFill>
                <a:effectLst/>
                <a:latin typeface="微软雅黑" panose="020B0503020204020204" pitchFamily="34" charset="-122"/>
                <a:ea typeface="微软雅黑" panose="020B0503020204020204" pitchFamily="34" charset="-122"/>
              </a:rPr>
              <a:t>L0</a:t>
            </a:r>
            <a:r>
              <a:rPr lang="zh-CN" altLang="en-US" b="0" i="0" dirty="0">
                <a:solidFill>
                  <a:schemeClr val="bg1"/>
                </a:solidFill>
                <a:effectLst/>
                <a:latin typeface="微软雅黑" panose="020B0503020204020204" pitchFamily="34" charset="-122"/>
                <a:ea typeface="微软雅黑" panose="020B0503020204020204" pitchFamily="34" charset="-122"/>
              </a:rPr>
              <a:t>和</a:t>
            </a:r>
            <a:r>
              <a:rPr lang="en-US" altLang="zh-CN" b="0" i="0" dirty="0">
                <a:solidFill>
                  <a:schemeClr val="bg1"/>
                </a:solidFill>
                <a:effectLst/>
                <a:latin typeface="微软雅黑" panose="020B0503020204020204" pitchFamily="34" charset="-122"/>
                <a:ea typeface="微软雅黑" panose="020B0503020204020204" pitchFamily="34" charset="-122"/>
              </a:rPr>
              <a:t>R0</a:t>
            </a:r>
            <a:r>
              <a:rPr lang="zh-CN" altLang="en-US" b="0" i="0" dirty="0">
                <a:solidFill>
                  <a:schemeClr val="bg1"/>
                </a:solidFill>
                <a:effectLst/>
                <a:latin typeface="微软雅黑" panose="020B0503020204020204" pitchFamily="34" charset="-122"/>
                <a:ea typeface="微软雅黑" panose="020B0503020204020204" pitchFamily="34" charset="-122"/>
              </a:rPr>
              <a:t>表示，</a:t>
            </a:r>
            <a:r>
              <a:rPr lang="en-US" altLang="zh-CN" b="0" i="0" dirty="0">
                <a:solidFill>
                  <a:schemeClr val="bg1"/>
                </a:solidFill>
                <a:effectLst/>
                <a:latin typeface="微软雅黑" panose="020B0503020204020204" pitchFamily="34" charset="-122"/>
                <a:ea typeface="微软雅黑" panose="020B0503020204020204" pitchFamily="34" charset="-122"/>
              </a:rPr>
              <a:t>IP</a:t>
            </a:r>
            <a:r>
              <a:rPr lang="zh-CN" altLang="en-US" b="0" i="0" dirty="0">
                <a:solidFill>
                  <a:schemeClr val="bg1"/>
                </a:solidFill>
                <a:effectLst/>
                <a:latin typeface="微软雅黑" panose="020B0503020204020204" pitchFamily="34" charset="-122"/>
                <a:ea typeface="微软雅黑" panose="020B0503020204020204" pitchFamily="34" charset="-122"/>
              </a:rPr>
              <a:t>中各列元素位置号数相差为</a:t>
            </a:r>
            <a:r>
              <a:rPr lang="en-US" altLang="zh-CN" b="0" i="0" dirty="0">
                <a:solidFill>
                  <a:schemeClr val="bg1"/>
                </a:solidFill>
                <a:effectLst/>
                <a:latin typeface="微软雅黑" panose="020B0503020204020204" pitchFamily="34" charset="-122"/>
                <a:ea typeface="微软雅黑" panose="020B0503020204020204" pitchFamily="34" charset="-122"/>
              </a:rPr>
              <a:t>8</a:t>
            </a:r>
            <a:r>
              <a:rPr lang="zh-CN" altLang="en-US" b="0" i="0" dirty="0">
                <a:solidFill>
                  <a:schemeClr val="bg1"/>
                </a:solidFill>
                <a:effectLst/>
                <a:latin typeface="微软雅黑" panose="020B0503020204020204" pitchFamily="34" charset="-122"/>
                <a:ea typeface="微软雅黑" panose="020B0503020204020204" pitchFamily="34" charset="-122"/>
              </a:rPr>
              <a:t>，置换规则如下表所示：</a:t>
            </a:r>
            <a:endParaRPr lang="zh-CN" altLang="en-US" dirty="0">
              <a:solidFill>
                <a:schemeClr val="bg1"/>
              </a:solidFill>
              <a:latin typeface="微软雅黑" panose="020B0503020204020204" pitchFamily="34" charset="-122"/>
              <a:ea typeface="微软雅黑" panose="020B0503020204020204" pitchFamily="34" charset="-122"/>
            </a:endParaRPr>
          </a:p>
        </p:txBody>
      </p:sp>
      <p:graphicFrame>
        <p:nvGraphicFramePr>
          <p:cNvPr id="14" name="Group 859">
            <a:extLst>
              <a:ext uri="{FF2B5EF4-FFF2-40B4-BE49-F238E27FC236}">
                <a16:creationId xmlns:a16="http://schemas.microsoft.com/office/drawing/2014/main" id="{C7135F9E-894C-6C72-77A4-F734993EC61D}"/>
              </a:ext>
            </a:extLst>
          </p:cNvPr>
          <p:cNvGraphicFramePr>
            <a:graphicFrameLocks noGrp="1"/>
          </p:cNvGraphicFramePr>
          <p:nvPr>
            <p:extLst>
              <p:ext uri="{D42A27DB-BD31-4B8C-83A1-F6EECF244321}">
                <p14:modId xmlns:p14="http://schemas.microsoft.com/office/powerpoint/2010/main" val="1932439824"/>
              </p:ext>
            </p:extLst>
          </p:nvPr>
        </p:nvGraphicFramePr>
        <p:xfrm>
          <a:off x="1296152" y="2783918"/>
          <a:ext cx="5688012" cy="3169920"/>
        </p:xfrm>
        <a:graphic>
          <a:graphicData uri="http://schemas.openxmlformats.org/drawingml/2006/table">
            <a:tbl>
              <a:tblPr/>
              <a:tblGrid>
                <a:gridCol w="711200">
                  <a:extLst>
                    <a:ext uri="{9D8B030D-6E8A-4147-A177-3AD203B41FA5}">
                      <a16:colId xmlns:a16="http://schemas.microsoft.com/office/drawing/2014/main" val="3781362803"/>
                    </a:ext>
                  </a:extLst>
                </a:gridCol>
                <a:gridCol w="711200">
                  <a:extLst>
                    <a:ext uri="{9D8B030D-6E8A-4147-A177-3AD203B41FA5}">
                      <a16:colId xmlns:a16="http://schemas.microsoft.com/office/drawing/2014/main" val="669596715"/>
                    </a:ext>
                  </a:extLst>
                </a:gridCol>
                <a:gridCol w="711200">
                  <a:extLst>
                    <a:ext uri="{9D8B030D-6E8A-4147-A177-3AD203B41FA5}">
                      <a16:colId xmlns:a16="http://schemas.microsoft.com/office/drawing/2014/main" val="3246222870"/>
                    </a:ext>
                  </a:extLst>
                </a:gridCol>
                <a:gridCol w="711200">
                  <a:extLst>
                    <a:ext uri="{9D8B030D-6E8A-4147-A177-3AD203B41FA5}">
                      <a16:colId xmlns:a16="http://schemas.microsoft.com/office/drawing/2014/main" val="3135623777"/>
                    </a:ext>
                  </a:extLst>
                </a:gridCol>
                <a:gridCol w="709612">
                  <a:extLst>
                    <a:ext uri="{9D8B030D-6E8A-4147-A177-3AD203B41FA5}">
                      <a16:colId xmlns:a16="http://schemas.microsoft.com/office/drawing/2014/main" val="3006135105"/>
                    </a:ext>
                  </a:extLst>
                </a:gridCol>
                <a:gridCol w="711200">
                  <a:extLst>
                    <a:ext uri="{9D8B030D-6E8A-4147-A177-3AD203B41FA5}">
                      <a16:colId xmlns:a16="http://schemas.microsoft.com/office/drawing/2014/main" val="2348740542"/>
                    </a:ext>
                  </a:extLst>
                </a:gridCol>
                <a:gridCol w="711200">
                  <a:extLst>
                    <a:ext uri="{9D8B030D-6E8A-4147-A177-3AD203B41FA5}">
                      <a16:colId xmlns:a16="http://schemas.microsoft.com/office/drawing/2014/main" val="2550889321"/>
                    </a:ext>
                  </a:extLst>
                </a:gridCol>
                <a:gridCol w="711200">
                  <a:extLst>
                    <a:ext uri="{9D8B030D-6E8A-4147-A177-3AD203B41FA5}">
                      <a16:colId xmlns:a16="http://schemas.microsoft.com/office/drawing/2014/main" val="4288674343"/>
                    </a:ext>
                  </a:extLst>
                </a:gridCol>
              </a:tblGrid>
              <a:tr h="301625">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34</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752943881"/>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36</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116888028"/>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38</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80862135"/>
                  </a:ext>
                </a:extLst>
              </a:tr>
              <a:tr h="2873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40</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8</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758596582"/>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35110515"/>
                  </a:ext>
                </a:extLst>
              </a:tr>
              <a:tr h="373063">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98280362"/>
                  </a:ext>
                </a:extLst>
              </a:tr>
              <a:tr h="2873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133720768"/>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39</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6557992"/>
                  </a:ext>
                </a:extLst>
              </a:tr>
            </a:tbl>
          </a:graphicData>
        </a:graphic>
      </p:graphicFrame>
      <p:sp>
        <p:nvSpPr>
          <p:cNvPr id="8" name="文本框 7">
            <a:extLst>
              <a:ext uri="{FF2B5EF4-FFF2-40B4-BE49-F238E27FC236}">
                <a16:creationId xmlns:a16="http://schemas.microsoft.com/office/drawing/2014/main" id="{6EE3F068-8D22-43BF-B2A5-6891EF89B292}"/>
              </a:ext>
            </a:extLst>
          </p:cNvPr>
          <p:cNvSpPr txBox="1"/>
          <p:nvPr/>
        </p:nvSpPr>
        <p:spPr>
          <a:xfrm>
            <a:off x="7625918" y="2902998"/>
            <a:ext cx="3986074" cy="2308324"/>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表中的数字代表新数据中此位置的数据在原数据中的位置，即原数据块的第</a:t>
            </a:r>
            <a:r>
              <a:rPr lang="en-US" altLang="zh-CN" dirty="0">
                <a:solidFill>
                  <a:schemeClr val="bg1"/>
                </a:solidFill>
                <a:latin typeface="微软雅黑" panose="020B0503020204020204" pitchFamily="34" charset="-122"/>
                <a:ea typeface="微软雅黑" panose="020B0503020204020204" pitchFamily="34" charset="-122"/>
              </a:rPr>
              <a:t>58</a:t>
            </a:r>
            <a:r>
              <a:rPr lang="zh-CN" altLang="en-US" dirty="0">
                <a:solidFill>
                  <a:schemeClr val="bg1"/>
                </a:solidFill>
                <a:latin typeface="微软雅黑" panose="020B0503020204020204" pitchFamily="34" charset="-122"/>
                <a:ea typeface="微软雅黑" panose="020B0503020204020204" pitchFamily="34" charset="-122"/>
              </a:rPr>
              <a:t>位放到新数据的第</a:t>
            </a:r>
            <a:r>
              <a:rPr lang="en-US" altLang="zh-CN" dirty="0">
                <a:solidFill>
                  <a:schemeClr val="bg1"/>
                </a:solidFill>
                <a:latin typeface="微软雅黑" panose="020B0503020204020204" pitchFamily="34" charset="-122"/>
                <a:ea typeface="微软雅黑" panose="020B0503020204020204" pitchFamily="34" charset="-122"/>
              </a:rPr>
              <a:t>1</a:t>
            </a:r>
            <a:r>
              <a:rPr lang="zh-CN" altLang="en-US" dirty="0">
                <a:solidFill>
                  <a:schemeClr val="bg1"/>
                </a:solidFill>
                <a:latin typeface="微软雅黑" panose="020B0503020204020204" pitchFamily="34" charset="-122"/>
                <a:ea typeface="微软雅黑" panose="020B0503020204020204" pitchFamily="34" charset="-122"/>
              </a:rPr>
              <a:t>位，第</a:t>
            </a:r>
            <a:r>
              <a:rPr lang="en-US" altLang="zh-CN" dirty="0">
                <a:solidFill>
                  <a:schemeClr val="bg1"/>
                </a:solidFill>
                <a:latin typeface="微软雅黑" panose="020B0503020204020204" pitchFamily="34" charset="-122"/>
                <a:ea typeface="微软雅黑" panose="020B0503020204020204" pitchFamily="34" charset="-122"/>
              </a:rPr>
              <a:t>50</a:t>
            </a:r>
            <a:r>
              <a:rPr lang="zh-CN" altLang="en-US" dirty="0">
                <a:solidFill>
                  <a:schemeClr val="bg1"/>
                </a:solidFill>
                <a:latin typeface="微软雅黑" panose="020B0503020204020204" pitchFamily="34" charset="-122"/>
                <a:ea typeface="微软雅黑" panose="020B0503020204020204" pitchFamily="34" charset="-122"/>
              </a:rPr>
              <a:t>位放到第</a:t>
            </a:r>
            <a:r>
              <a:rPr lang="en-US" altLang="zh-CN" dirty="0">
                <a:solidFill>
                  <a:schemeClr val="bg1"/>
                </a:solidFill>
                <a:latin typeface="微软雅黑" panose="020B0503020204020204" pitchFamily="34" charset="-122"/>
                <a:ea typeface="微软雅黑" panose="020B0503020204020204" pitchFamily="34" charset="-122"/>
              </a:rPr>
              <a:t>2</a:t>
            </a:r>
            <a:r>
              <a:rPr lang="zh-CN" altLang="en-US" dirty="0">
                <a:solidFill>
                  <a:schemeClr val="bg1"/>
                </a:solidFill>
                <a:latin typeface="微软雅黑" panose="020B0503020204020204" pitchFamily="34" charset="-122"/>
                <a:ea typeface="微软雅黑" panose="020B0503020204020204" pitchFamily="34" charset="-122"/>
              </a:rPr>
              <a:t>位，</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依此类推，第</a:t>
            </a:r>
            <a:r>
              <a:rPr lang="en-US" altLang="zh-CN" dirty="0">
                <a:solidFill>
                  <a:schemeClr val="bg1"/>
                </a:solidFill>
                <a:latin typeface="微软雅黑" panose="020B0503020204020204" pitchFamily="34" charset="-122"/>
                <a:ea typeface="微软雅黑" panose="020B0503020204020204" pitchFamily="34" charset="-122"/>
              </a:rPr>
              <a:t>7</a:t>
            </a:r>
            <a:r>
              <a:rPr lang="zh-CN" altLang="en-US" dirty="0">
                <a:solidFill>
                  <a:schemeClr val="bg1"/>
                </a:solidFill>
                <a:latin typeface="微软雅黑" panose="020B0503020204020204" pitchFamily="34" charset="-122"/>
                <a:ea typeface="微软雅黑" panose="020B0503020204020204" pitchFamily="34" charset="-122"/>
              </a:rPr>
              <a:t>位放到第</a:t>
            </a:r>
            <a:r>
              <a:rPr lang="en-US" altLang="zh-CN" dirty="0">
                <a:solidFill>
                  <a:schemeClr val="bg1"/>
                </a:solidFill>
                <a:latin typeface="微软雅黑" panose="020B0503020204020204" pitchFamily="34" charset="-122"/>
                <a:ea typeface="微软雅黑" panose="020B0503020204020204" pitchFamily="34" charset="-122"/>
              </a:rPr>
              <a:t>64</a:t>
            </a:r>
            <a:r>
              <a:rPr lang="zh-CN" altLang="en-US" dirty="0">
                <a:solidFill>
                  <a:schemeClr val="bg1"/>
                </a:solidFill>
                <a:latin typeface="微软雅黑" panose="020B0503020204020204" pitchFamily="34" charset="-122"/>
                <a:ea typeface="微软雅黑" panose="020B0503020204020204" pitchFamily="34" charset="-122"/>
              </a:rPr>
              <a:t>位。置换后的数据分为</a:t>
            </a:r>
            <a:r>
              <a:rPr lang="en-US" altLang="zh-CN" dirty="0">
                <a:solidFill>
                  <a:schemeClr val="bg1"/>
                </a:solidFill>
                <a:latin typeface="微软雅黑" panose="020B0503020204020204" pitchFamily="34" charset="-122"/>
                <a:ea typeface="微软雅黑" panose="020B0503020204020204" pitchFamily="34" charset="-122"/>
              </a:rPr>
              <a:t>L0</a:t>
            </a:r>
            <a:r>
              <a:rPr lang="zh-CN" altLang="en-US" dirty="0">
                <a:solidFill>
                  <a:schemeClr val="bg1"/>
                </a:solidFill>
                <a:latin typeface="微软雅黑" panose="020B0503020204020204" pitchFamily="34" charset="-122"/>
                <a:ea typeface="微软雅黑" panose="020B0503020204020204" pitchFamily="34" charset="-122"/>
              </a:rPr>
              <a:t>和</a:t>
            </a:r>
            <a:r>
              <a:rPr lang="en-US" altLang="zh-CN" dirty="0">
                <a:solidFill>
                  <a:schemeClr val="bg1"/>
                </a:solidFill>
                <a:latin typeface="微软雅黑" panose="020B0503020204020204" pitchFamily="34" charset="-122"/>
                <a:ea typeface="微软雅黑" panose="020B0503020204020204" pitchFamily="34" charset="-122"/>
              </a:rPr>
              <a:t>R0</a:t>
            </a:r>
            <a:r>
              <a:rPr lang="zh-CN" altLang="en-US" dirty="0">
                <a:solidFill>
                  <a:schemeClr val="bg1"/>
                </a:solidFill>
                <a:latin typeface="微软雅黑" panose="020B0503020204020204" pitchFamily="34" charset="-122"/>
                <a:ea typeface="微软雅黑" panose="020B0503020204020204" pitchFamily="34" charset="-122"/>
              </a:rPr>
              <a:t>两部分，</a:t>
            </a:r>
            <a:r>
              <a:rPr lang="en-US" altLang="zh-CN" dirty="0">
                <a:solidFill>
                  <a:schemeClr val="bg1"/>
                </a:solidFill>
                <a:latin typeface="微软雅黑" panose="020B0503020204020204" pitchFamily="34" charset="-122"/>
                <a:ea typeface="微软雅黑" panose="020B0503020204020204" pitchFamily="34" charset="-122"/>
              </a:rPr>
              <a:t>L0</a:t>
            </a:r>
            <a:r>
              <a:rPr lang="zh-CN" altLang="en-US" dirty="0">
                <a:solidFill>
                  <a:schemeClr val="bg1"/>
                </a:solidFill>
                <a:latin typeface="微软雅黑" panose="020B0503020204020204" pitchFamily="34" charset="-122"/>
                <a:ea typeface="微软雅黑" panose="020B0503020204020204" pitchFamily="34" charset="-122"/>
              </a:rPr>
              <a:t>为新数据的左</a:t>
            </a:r>
            <a:r>
              <a:rPr lang="en-US" altLang="zh-CN" dirty="0">
                <a:solidFill>
                  <a:schemeClr val="bg1"/>
                </a:solidFill>
                <a:latin typeface="微软雅黑" panose="020B0503020204020204" pitchFamily="34" charset="-122"/>
                <a:ea typeface="微软雅黑" panose="020B0503020204020204" pitchFamily="34" charset="-122"/>
              </a:rPr>
              <a:t>32</a:t>
            </a:r>
            <a:r>
              <a:rPr lang="zh-CN" altLang="en-US" dirty="0">
                <a:solidFill>
                  <a:schemeClr val="bg1"/>
                </a:solidFill>
                <a:latin typeface="微软雅黑" panose="020B0503020204020204" pitchFamily="34" charset="-122"/>
                <a:ea typeface="微软雅黑" panose="020B0503020204020204" pitchFamily="34" charset="-122"/>
              </a:rPr>
              <a:t>位，</a:t>
            </a:r>
            <a:r>
              <a:rPr lang="en-US" altLang="zh-CN" dirty="0">
                <a:solidFill>
                  <a:schemeClr val="bg1"/>
                </a:solidFill>
                <a:latin typeface="微软雅黑" panose="020B0503020204020204" pitchFamily="34" charset="-122"/>
                <a:ea typeface="微软雅黑" panose="020B0503020204020204" pitchFamily="34" charset="-122"/>
              </a:rPr>
              <a:t>R0</a:t>
            </a:r>
            <a:r>
              <a:rPr lang="zh-CN" altLang="en-US" dirty="0">
                <a:solidFill>
                  <a:schemeClr val="bg1"/>
                </a:solidFill>
                <a:latin typeface="微软雅黑" panose="020B0503020204020204" pitchFamily="34" charset="-122"/>
                <a:ea typeface="微软雅黑" panose="020B0503020204020204" pitchFamily="34" charset="-122"/>
              </a:rPr>
              <a:t>为新数据的右</a:t>
            </a:r>
            <a:r>
              <a:rPr lang="en-US" altLang="zh-CN" dirty="0">
                <a:solidFill>
                  <a:schemeClr val="bg1"/>
                </a:solidFill>
                <a:latin typeface="微软雅黑" panose="020B0503020204020204" pitchFamily="34" charset="-122"/>
                <a:ea typeface="微软雅黑" panose="020B0503020204020204" pitchFamily="34" charset="-122"/>
              </a:rPr>
              <a:t>32</a:t>
            </a:r>
            <a:r>
              <a:rPr lang="zh-CN" altLang="en-US" dirty="0">
                <a:solidFill>
                  <a:schemeClr val="bg1"/>
                </a:solidFill>
                <a:latin typeface="微软雅黑" panose="020B0503020204020204" pitchFamily="34" charset="-122"/>
                <a:ea typeface="微软雅黑" panose="020B0503020204020204" pitchFamily="34" charset="-122"/>
              </a:rPr>
              <a:t>位。</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b="1" u="sng" dirty="0">
                <a:solidFill>
                  <a:schemeClr val="bg1"/>
                </a:solidFill>
                <a:latin typeface="微软雅黑" panose="020B0503020204020204" pitchFamily="34" charset="-122"/>
                <a:ea typeface="微软雅黑" panose="020B0503020204020204" pitchFamily="34" charset="-122"/>
              </a:rPr>
              <a:t>注意这是位置序号而不是实际数字！</a:t>
            </a:r>
          </a:p>
        </p:txBody>
      </p:sp>
    </p:spTree>
    <p:extLst>
      <p:ext uri="{BB962C8B-B14F-4D97-AF65-F5344CB8AC3E}">
        <p14:creationId xmlns:p14="http://schemas.microsoft.com/office/powerpoint/2010/main" val="656274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932213"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加密过程之一：初始置换</a:t>
            </a:r>
            <a:r>
              <a:rPr lang="en-US" altLang="zh-CN" dirty="0">
                <a:solidFill>
                  <a:schemeClr val="bg1">
                    <a:lumMod val="95000"/>
                  </a:schemeClr>
                </a:solidFill>
                <a:latin typeface="微软雅黑" panose="020B0503020204020204" pitchFamily="34" charset="-122"/>
                <a:ea typeface="微软雅黑" panose="020B0503020204020204" pitchFamily="34" charset="-122"/>
              </a:rPr>
              <a:t>IP</a:t>
            </a:r>
          </a:p>
        </p:txBody>
      </p:sp>
      <p:sp>
        <p:nvSpPr>
          <p:cNvPr id="34" name="文本框 33"/>
          <p:cNvSpPr txBox="1"/>
          <p:nvPr/>
        </p:nvSpPr>
        <p:spPr>
          <a:xfrm>
            <a:off x="328969" y="920900"/>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Initial 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04</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9" name="文本框 8">
            <a:extLst>
              <a:ext uri="{FF2B5EF4-FFF2-40B4-BE49-F238E27FC236}">
                <a16:creationId xmlns:a16="http://schemas.microsoft.com/office/drawing/2014/main" id="{22916CFF-49A9-E1C1-6E32-0B542F5A5541}"/>
              </a:ext>
            </a:extLst>
          </p:cNvPr>
          <p:cNvSpPr txBox="1"/>
          <p:nvPr/>
        </p:nvSpPr>
        <p:spPr>
          <a:xfrm>
            <a:off x="745724" y="3416934"/>
            <a:ext cx="8407154" cy="2862322"/>
          </a:xfrm>
          <a:prstGeom prst="rect">
            <a:avLst/>
          </a:prstGeom>
          <a:noFill/>
        </p:spPr>
        <p:txBody>
          <a:bodyPr wrap="square">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例如：</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2000" dirty="0">
                <a:solidFill>
                  <a:schemeClr val="bg1"/>
                </a:solidFill>
                <a:latin typeface="微软雅黑" panose="020B0503020204020204" pitchFamily="34" charset="-122"/>
                <a:ea typeface="微软雅黑" panose="020B0503020204020204" pitchFamily="34" charset="-122"/>
              </a:rPr>
              <a:t>M= 0000 0001 0010 0011 0100 0101 0110 0111 1000 1001 1010 1011 1100 1101 1110 1111</a:t>
            </a:r>
          </a:p>
          <a:p>
            <a:r>
              <a:rPr lang="zh-CN" altLang="en-US" sz="2000" dirty="0">
                <a:solidFill>
                  <a:schemeClr val="bg1"/>
                </a:solidFill>
                <a:latin typeface="微软雅黑" panose="020B0503020204020204" pitchFamily="34" charset="-122"/>
                <a:ea typeface="微软雅黑" panose="020B0503020204020204" pitchFamily="34" charset="-122"/>
              </a:rPr>
              <a:t>根据上面的置换表得到的结果</a:t>
            </a:r>
          </a:p>
          <a:p>
            <a:r>
              <a:rPr lang="zh-CN" altLang="en-US" sz="2000" dirty="0">
                <a:solidFill>
                  <a:schemeClr val="bg1"/>
                </a:solidFill>
                <a:latin typeface="微软雅黑" panose="020B0503020204020204" pitchFamily="34" charset="-122"/>
                <a:ea typeface="微软雅黑" panose="020B0503020204020204" pitchFamily="34" charset="-122"/>
              </a:rPr>
              <a:t>IP= 1100 1100 0000 0000 1100 1100 1111 1111 1111 0000 1010 1010 1111 0000 1010 1010</a:t>
            </a:r>
          </a:p>
          <a:p>
            <a:r>
              <a:rPr lang="zh-CN" altLang="en-US" sz="2000" dirty="0">
                <a:solidFill>
                  <a:schemeClr val="bg1"/>
                </a:solidFill>
                <a:latin typeface="微软雅黑" panose="020B0503020204020204" pitchFamily="34" charset="-122"/>
                <a:ea typeface="微软雅黑" panose="020B0503020204020204" pitchFamily="34" charset="-122"/>
              </a:rPr>
              <a:t>将置换后的结果分为两部分L0、R0</a:t>
            </a:r>
          </a:p>
          <a:p>
            <a:r>
              <a:rPr lang="zh-CN" altLang="en-US" sz="2000" dirty="0">
                <a:solidFill>
                  <a:schemeClr val="bg1"/>
                </a:solidFill>
                <a:latin typeface="微软雅黑" panose="020B0503020204020204" pitchFamily="34" charset="-122"/>
                <a:ea typeface="微软雅黑" panose="020B0503020204020204" pitchFamily="34" charset="-122"/>
              </a:rPr>
              <a:t>L0= 1100 1100 0000 0000 1100 1100 1111 1111</a:t>
            </a:r>
          </a:p>
          <a:p>
            <a:r>
              <a:rPr lang="zh-CN" altLang="en-US" sz="2000" dirty="0">
                <a:solidFill>
                  <a:schemeClr val="bg1"/>
                </a:solidFill>
                <a:latin typeface="微软雅黑" panose="020B0503020204020204" pitchFamily="34" charset="-122"/>
                <a:ea typeface="微软雅黑" panose="020B0503020204020204" pitchFamily="34" charset="-122"/>
              </a:rPr>
              <a:t>R0= 1111 0000 1010 1010 1111 0000 1010 1010</a:t>
            </a:r>
          </a:p>
        </p:txBody>
      </p:sp>
      <p:graphicFrame>
        <p:nvGraphicFramePr>
          <p:cNvPr id="10" name="Group 859">
            <a:extLst>
              <a:ext uri="{FF2B5EF4-FFF2-40B4-BE49-F238E27FC236}">
                <a16:creationId xmlns:a16="http://schemas.microsoft.com/office/drawing/2014/main" id="{EB1C74FD-C80A-4234-41AC-0A9CB1936463}"/>
              </a:ext>
            </a:extLst>
          </p:cNvPr>
          <p:cNvGraphicFramePr>
            <a:graphicFrameLocks noGrp="1"/>
          </p:cNvGraphicFramePr>
          <p:nvPr>
            <p:extLst>
              <p:ext uri="{D42A27DB-BD31-4B8C-83A1-F6EECF244321}">
                <p14:modId xmlns:p14="http://schemas.microsoft.com/office/powerpoint/2010/main" val="1762612277"/>
              </p:ext>
            </p:extLst>
          </p:nvPr>
        </p:nvGraphicFramePr>
        <p:xfrm>
          <a:off x="6096000" y="259080"/>
          <a:ext cx="5688012" cy="3169920"/>
        </p:xfrm>
        <a:graphic>
          <a:graphicData uri="http://schemas.openxmlformats.org/drawingml/2006/table">
            <a:tbl>
              <a:tblPr/>
              <a:tblGrid>
                <a:gridCol w="711200">
                  <a:extLst>
                    <a:ext uri="{9D8B030D-6E8A-4147-A177-3AD203B41FA5}">
                      <a16:colId xmlns:a16="http://schemas.microsoft.com/office/drawing/2014/main" val="3781362803"/>
                    </a:ext>
                  </a:extLst>
                </a:gridCol>
                <a:gridCol w="711200">
                  <a:extLst>
                    <a:ext uri="{9D8B030D-6E8A-4147-A177-3AD203B41FA5}">
                      <a16:colId xmlns:a16="http://schemas.microsoft.com/office/drawing/2014/main" val="669596715"/>
                    </a:ext>
                  </a:extLst>
                </a:gridCol>
                <a:gridCol w="711200">
                  <a:extLst>
                    <a:ext uri="{9D8B030D-6E8A-4147-A177-3AD203B41FA5}">
                      <a16:colId xmlns:a16="http://schemas.microsoft.com/office/drawing/2014/main" val="3246222870"/>
                    </a:ext>
                  </a:extLst>
                </a:gridCol>
                <a:gridCol w="711200">
                  <a:extLst>
                    <a:ext uri="{9D8B030D-6E8A-4147-A177-3AD203B41FA5}">
                      <a16:colId xmlns:a16="http://schemas.microsoft.com/office/drawing/2014/main" val="3135623777"/>
                    </a:ext>
                  </a:extLst>
                </a:gridCol>
                <a:gridCol w="709612">
                  <a:extLst>
                    <a:ext uri="{9D8B030D-6E8A-4147-A177-3AD203B41FA5}">
                      <a16:colId xmlns:a16="http://schemas.microsoft.com/office/drawing/2014/main" val="3006135105"/>
                    </a:ext>
                  </a:extLst>
                </a:gridCol>
                <a:gridCol w="711200">
                  <a:extLst>
                    <a:ext uri="{9D8B030D-6E8A-4147-A177-3AD203B41FA5}">
                      <a16:colId xmlns:a16="http://schemas.microsoft.com/office/drawing/2014/main" val="2348740542"/>
                    </a:ext>
                  </a:extLst>
                </a:gridCol>
                <a:gridCol w="711200">
                  <a:extLst>
                    <a:ext uri="{9D8B030D-6E8A-4147-A177-3AD203B41FA5}">
                      <a16:colId xmlns:a16="http://schemas.microsoft.com/office/drawing/2014/main" val="2550889321"/>
                    </a:ext>
                  </a:extLst>
                </a:gridCol>
                <a:gridCol w="711200">
                  <a:extLst>
                    <a:ext uri="{9D8B030D-6E8A-4147-A177-3AD203B41FA5}">
                      <a16:colId xmlns:a16="http://schemas.microsoft.com/office/drawing/2014/main" val="4288674343"/>
                    </a:ext>
                  </a:extLst>
                </a:gridCol>
              </a:tblGrid>
              <a:tr h="301625">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34</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752943881"/>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36</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116888028"/>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38</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30</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80862135"/>
                  </a:ext>
                </a:extLst>
              </a:tr>
              <a:tr h="2873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48</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40</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24</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16</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8</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758596582"/>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35110515"/>
                  </a:ext>
                </a:extLst>
              </a:tr>
              <a:tr h="373063">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98280362"/>
                  </a:ext>
                </a:extLst>
              </a:tr>
              <a:tr h="287338">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29</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133720768"/>
                  </a:ext>
                </a:extLst>
              </a:tr>
              <a:tr h="285750">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63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47</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39</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31</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23</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15</a:t>
                      </a:r>
                      <a:endParaRPr kumimoji="0" lang="en-US" altLang="zh-CN" sz="2000" b="1"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7</a:t>
                      </a:r>
                      <a:endParaRPr kumimoji="0" lang="en-US" altLang="zh-CN" sz="2000" b="1"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6557992"/>
                  </a:ext>
                </a:extLst>
              </a:tr>
            </a:tbl>
          </a:graphicData>
        </a:graphic>
      </p:graphicFrame>
    </p:spTree>
    <p:extLst>
      <p:ext uri="{BB962C8B-B14F-4D97-AF65-F5344CB8AC3E}">
        <p14:creationId xmlns:p14="http://schemas.microsoft.com/office/powerpoint/2010/main" val="3101878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3877985"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加密过程之二：轮操作（乘积变换）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384385" y="942665"/>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Wheel Operation (product transformation)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9" name="文本框 8">
            <a:extLst>
              <a:ext uri="{FF2B5EF4-FFF2-40B4-BE49-F238E27FC236}">
                <a16:creationId xmlns:a16="http://schemas.microsoft.com/office/drawing/2014/main" id="{F0DE4A10-7B5A-7F4B-7F9B-667318B5DF06}"/>
              </a:ext>
            </a:extLst>
          </p:cNvPr>
          <p:cNvSpPr txBox="1"/>
          <p:nvPr/>
        </p:nvSpPr>
        <p:spPr>
          <a:xfrm>
            <a:off x="621437" y="1623375"/>
            <a:ext cx="5634134" cy="4708981"/>
          </a:xfrm>
          <a:prstGeom prst="rect">
            <a:avLst/>
          </a:prstGeom>
          <a:noFill/>
        </p:spPr>
        <p:txBody>
          <a:bodyPr wrap="square">
            <a:spAutoFit/>
          </a:bodyPr>
          <a:lstStyle/>
          <a:p>
            <a:pPr marL="342900" indent="-342900">
              <a:buFont typeface="Arial" panose="020B0604020202020204" pitchFamily="34" charset="0"/>
              <a:buChar char="•"/>
            </a:pPr>
            <a:r>
              <a:rPr lang="zh-CN" altLang="en-US" sz="2000" dirty="0">
                <a:solidFill>
                  <a:schemeClr val="bg1"/>
                </a:solidFill>
                <a:latin typeface="微软雅黑" panose="020B0503020204020204" pitchFamily="34" charset="-122"/>
                <a:ea typeface="微软雅黑" panose="020B0503020204020204" pitchFamily="34" charset="-122"/>
              </a:rPr>
              <a:t>它是</a:t>
            </a:r>
            <a:r>
              <a:rPr lang="en-US" altLang="zh-CN" sz="2000" dirty="0">
                <a:solidFill>
                  <a:schemeClr val="bg1"/>
                </a:solidFill>
                <a:latin typeface="微软雅黑" panose="020B0503020204020204" pitchFamily="34" charset="-122"/>
                <a:ea typeface="微软雅黑" panose="020B0503020204020204" pitchFamily="34" charset="-122"/>
              </a:rPr>
              <a:t>DES</a:t>
            </a:r>
            <a:r>
              <a:rPr lang="zh-CN" altLang="en-US" sz="2000" dirty="0">
                <a:solidFill>
                  <a:schemeClr val="bg1"/>
                </a:solidFill>
                <a:latin typeface="微软雅黑" panose="020B0503020204020204" pitchFamily="34" charset="-122"/>
                <a:ea typeface="微软雅黑" panose="020B0503020204020204" pitchFamily="34" charset="-122"/>
              </a:rPr>
              <a:t>算法的核心部分。将经过</a:t>
            </a:r>
            <a:r>
              <a:rPr lang="en-US" altLang="zh-CN" sz="2000" dirty="0">
                <a:solidFill>
                  <a:schemeClr val="bg1"/>
                </a:solidFill>
                <a:latin typeface="微软雅黑" panose="020B0503020204020204" pitchFamily="34" charset="-122"/>
                <a:ea typeface="微软雅黑" panose="020B0503020204020204" pitchFamily="34" charset="-122"/>
              </a:rPr>
              <a:t>IP</a:t>
            </a:r>
            <a:r>
              <a:rPr lang="zh-CN" altLang="en-US" sz="2000" dirty="0">
                <a:solidFill>
                  <a:schemeClr val="bg1"/>
                </a:solidFill>
                <a:latin typeface="微软雅黑" panose="020B0503020204020204" pitchFamily="34" charset="-122"/>
                <a:ea typeface="微软雅黑" panose="020B0503020204020204" pitchFamily="34" charset="-122"/>
              </a:rPr>
              <a:t>置换后的数据分成</a:t>
            </a:r>
            <a:r>
              <a:rPr lang="en-US" altLang="zh-CN" sz="2000" dirty="0">
                <a:solidFill>
                  <a:schemeClr val="bg1"/>
                </a:solidFill>
                <a:latin typeface="微软雅黑" panose="020B0503020204020204" pitchFamily="34" charset="-122"/>
                <a:ea typeface="微软雅黑" panose="020B0503020204020204" pitchFamily="34" charset="-122"/>
              </a:rPr>
              <a:t>32 bit</a:t>
            </a:r>
            <a:r>
              <a:rPr lang="zh-CN" altLang="en-US" sz="2000" dirty="0">
                <a:solidFill>
                  <a:schemeClr val="bg1"/>
                </a:solidFill>
                <a:latin typeface="微软雅黑" panose="020B0503020204020204" pitchFamily="34" charset="-122"/>
                <a:ea typeface="微软雅黑" panose="020B0503020204020204" pitchFamily="34" charset="-122"/>
              </a:rPr>
              <a:t>的左右两组，在迭代过程中彼此左右交换位置。</a:t>
            </a:r>
            <a:endParaRPr lang="en-US" altLang="zh-CN" sz="2000" dirty="0">
              <a:solidFill>
                <a:schemeClr val="bg1"/>
              </a:solidFill>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zh-CN" altLang="en-US" sz="2000" dirty="0">
              <a:solidFill>
                <a:schemeClr val="bg1"/>
              </a:solidFill>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solidFill>
                  <a:schemeClr val="bg1"/>
                </a:solidFill>
                <a:latin typeface="微软雅黑" panose="020B0503020204020204" pitchFamily="34" charset="-122"/>
                <a:ea typeface="微软雅黑" panose="020B0503020204020204" pitchFamily="34" charset="-122"/>
              </a:rPr>
              <a:t>每次迭代时只对右边的</a:t>
            </a:r>
            <a:r>
              <a:rPr lang="en-US" altLang="zh-CN" sz="2000" dirty="0">
                <a:solidFill>
                  <a:schemeClr val="bg1"/>
                </a:solidFill>
                <a:latin typeface="微软雅黑" panose="020B0503020204020204" pitchFamily="34" charset="-122"/>
                <a:ea typeface="微软雅黑" panose="020B0503020204020204" pitchFamily="34" charset="-122"/>
              </a:rPr>
              <a:t>32 bit</a:t>
            </a:r>
            <a:r>
              <a:rPr lang="zh-CN" altLang="en-US" sz="2000" dirty="0">
                <a:solidFill>
                  <a:schemeClr val="bg1"/>
                </a:solidFill>
                <a:latin typeface="微软雅黑" panose="020B0503020204020204" pitchFamily="34" charset="-122"/>
                <a:ea typeface="微软雅黑" panose="020B0503020204020204" pitchFamily="34" charset="-122"/>
              </a:rPr>
              <a:t>进行一系列的加密变换，在此轮迭代即将结束时，把左边的</a:t>
            </a:r>
            <a:r>
              <a:rPr lang="en-US" altLang="zh-CN" sz="2000" dirty="0">
                <a:solidFill>
                  <a:schemeClr val="bg1"/>
                </a:solidFill>
                <a:latin typeface="微软雅黑" panose="020B0503020204020204" pitchFamily="34" charset="-122"/>
                <a:ea typeface="微软雅黑" panose="020B0503020204020204" pitchFamily="34" charset="-122"/>
              </a:rPr>
              <a:t>32 bit</a:t>
            </a:r>
            <a:r>
              <a:rPr lang="zh-CN" altLang="en-US" sz="2000" dirty="0">
                <a:solidFill>
                  <a:schemeClr val="bg1"/>
                </a:solidFill>
                <a:latin typeface="微软雅黑" panose="020B0503020204020204" pitchFamily="34" charset="-122"/>
                <a:ea typeface="微软雅黑" panose="020B0503020204020204" pitchFamily="34" charset="-122"/>
              </a:rPr>
              <a:t>与右边得到的</a:t>
            </a:r>
            <a:r>
              <a:rPr lang="en-US" altLang="zh-CN" sz="2000" dirty="0">
                <a:solidFill>
                  <a:schemeClr val="bg1"/>
                </a:solidFill>
                <a:latin typeface="微软雅黑" panose="020B0503020204020204" pitchFamily="34" charset="-122"/>
                <a:ea typeface="微软雅黑" panose="020B0503020204020204" pitchFamily="34" charset="-122"/>
              </a:rPr>
              <a:t>32 bit</a:t>
            </a:r>
            <a:r>
              <a:rPr lang="zh-CN" altLang="en-US" sz="2000" dirty="0">
                <a:solidFill>
                  <a:schemeClr val="bg1"/>
                </a:solidFill>
                <a:latin typeface="微软雅黑" panose="020B0503020204020204" pitchFamily="34" charset="-122"/>
                <a:ea typeface="微软雅黑" panose="020B0503020204020204" pitchFamily="34" charset="-122"/>
              </a:rPr>
              <a:t>逐位模</a:t>
            </a:r>
            <a:r>
              <a:rPr lang="en-US" altLang="zh-CN" sz="2000" dirty="0">
                <a:solidFill>
                  <a:schemeClr val="bg1"/>
                </a:solidFill>
                <a:latin typeface="微软雅黑" panose="020B0503020204020204" pitchFamily="34" charset="-122"/>
                <a:ea typeface="微软雅黑" panose="020B0503020204020204" pitchFamily="34" charset="-122"/>
              </a:rPr>
              <a:t>2</a:t>
            </a:r>
            <a:r>
              <a:rPr lang="zh-CN" altLang="en-US" sz="2000" dirty="0">
                <a:solidFill>
                  <a:schemeClr val="bg1"/>
                </a:solidFill>
                <a:latin typeface="微软雅黑" panose="020B0503020204020204" pitchFamily="34" charset="-122"/>
                <a:ea typeface="微软雅黑" panose="020B0503020204020204" pitchFamily="34" charset="-122"/>
              </a:rPr>
              <a:t>相加，作为下一轮迭代时右边的段，并将原来右边未经变换的段直接送到左边的寄存器中作为下一轮迭代时左边的段。</a:t>
            </a:r>
            <a:endParaRPr lang="en-US" altLang="zh-CN" sz="2000" dirty="0">
              <a:solidFill>
                <a:schemeClr val="bg1"/>
              </a:solidFill>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endParaRPr lang="zh-CN" altLang="en-US" sz="2000" dirty="0">
              <a:solidFill>
                <a:schemeClr val="bg1"/>
              </a:solidFill>
              <a:latin typeface="微软雅黑" panose="020B0503020204020204" pitchFamily="34" charset="-122"/>
              <a:ea typeface="微软雅黑" panose="020B0503020204020204" pitchFamily="34" charset="-122"/>
            </a:endParaRPr>
          </a:p>
          <a:p>
            <a:pPr marL="342900" indent="-342900">
              <a:buFont typeface="Arial" panose="020B0604020202020204" pitchFamily="34" charset="0"/>
              <a:buChar char="•"/>
            </a:pPr>
            <a:r>
              <a:rPr lang="zh-CN" altLang="en-US" sz="2000" dirty="0">
                <a:solidFill>
                  <a:schemeClr val="bg1"/>
                </a:solidFill>
                <a:latin typeface="微软雅黑" panose="020B0503020204020204" pitchFamily="34" charset="-122"/>
                <a:ea typeface="微软雅黑" panose="020B0503020204020204" pitchFamily="34" charset="-122"/>
              </a:rPr>
              <a:t>在每一轮迭代时，右边的段要经过选择扩展运算</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扩展置换</a:t>
            </a:r>
            <a:r>
              <a:rPr lang="en-US" altLang="zh-CN" sz="2000" dirty="0">
                <a:solidFill>
                  <a:schemeClr val="bg1"/>
                </a:solidFill>
                <a:latin typeface="微软雅黑" panose="020B0503020204020204" pitchFamily="34" charset="-122"/>
                <a:ea typeface="微软雅黑" panose="020B0503020204020204" pitchFamily="34" charset="-122"/>
              </a:rPr>
              <a:t>)E</a:t>
            </a:r>
            <a:r>
              <a:rPr lang="zh-CN" altLang="en-US" sz="2000" dirty="0">
                <a:solidFill>
                  <a:schemeClr val="bg1"/>
                </a:solidFill>
                <a:latin typeface="微软雅黑" panose="020B0503020204020204" pitchFamily="34" charset="-122"/>
                <a:ea typeface="微软雅黑" panose="020B0503020204020204" pitchFamily="34" charset="-122"/>
              </a:rPr>
              <a:t>、密钥加密运算、选择压缩运算（选择置换）</a:t>
            </a:r>
            <a:r>
              <a:rPr lang="en-US" altLang="zh-CN" sz="2000" dirty="0">
                <a:solidFill>
                  <a:schemeClr val="bg1"/>
                </a:solidFill>
                <a:latin typeface="微软雅黑" panose="020B0503020204020204" pitchFamily="34" charset="-122"/>
                <a:ea typeface="微软雅黑" panose="020B0503020204020204" pitchFamily="34" charset="-122"/>
              </a:rPr>
              <a:t>S</a:t>
            </a:r>
            <a:r>
              <a:rPr lang="zh-CN" altLang="en-US" sz="2000" dirty="0">
                <a:solidFill>
                  <a:schemeClr val="bg1"/>
                </a:solidFill>
                <a:latin typeface="微软雅黑" panose="020B0503020204020204" pitchFamily="34" charset="-122"/>
                <a:ea typeface="微软雅黑" panose="020B0503020204020204" pitchFamily="34" charset="-122"/>
              </a:rPr>
              <a:t>、置换运算</a:t>
            </a:r>
            <a:r>
              <a:rPr lang="en-US" altLang="zh-CN" sz="2000" dirty="0">
                <a:solidFill>
                  <a:schemeClr val="bg1"/>
                </a:solidFill>
                <a:latin typeface="微软雅黑" panose="020B0503020204020204" pitchFamily="34" charset="-122"/>
                <a:ea typeface="微软雅黑" panose="020B0503020204020204" pitchFamily="34" charset="-122"/>
              </a:rPr>
              <a:t>P</a:t>
            </a:r>
            <a:r>
              <a:rPr lang="zh-CN" altLang="en-US" sz="2000" dirty="0">
                <a:solidFill>
                  <a:schemeClr val="bg1"/>
                </a:solidFill>
                <a:latin typeface="微软雅黑" panose="020B0503020204020204" pitchFamily="34" charset="-122"/>
                <a:ea typeface="微软雅黑" panose="020B0503020204020204" pitchFamily="34" charset="-122"/>
              </a:rPr>
              <a:t>和左右混合运算。</a:t>
            </a:r>
          </a:p>
        </p:txBody>
      </p:sp>
      <p:pic>
        <p:nvPicPr>
          <p:cNvPr id="5" name="图片 4">
            <a:extLst>
              <a:ext uri="{FF2B5EF4-FFF2-40B4-BE49-F238E27FC236}">
                <a16:creationId xmlns:a16="http://schemas.microsoft.com/office/drawing/2014/main" id="{0F348255-070E-ED77-8CA8-B45E04ECF872}"/>
              </a:ext>
            </a:extLst>
          </p:cNvPr>
          <p:cNvPicPr>
            <a:picLocks noChangeAspect="1"/>
          </p:cNvPicPr>
          <p:nvPr/>
        </p:nvPicPr>
        <p:blipFill rotWithShape="1">
          <a:blip r:embed="rId3">
            <a:extLst>
              <a:ext uri="{28A0092B-C50C-407E-A947-70E740481C1C}">
                <a14:useLocalDpi xmlns:a14="http://schemas.microsoft.com/office/drawing/2010/main" val="0"/>
              </a:ext>
            </a:extLst>
          </a:blip>
          <a:srcRect r="-1055" b="9412"/>
          <a:stretch/>
        </p:blipFill>
        <p:spPr>
          <a:xfrm>
            <a:off x="6406491" y="2053513"/>
            <a:ext cx="5634134" cy="3681462"/>
          </a:xfrm>
          <a:prstGeom prst="rect">
            <a:avLst/>
          </a:prstGeom>
        </p:spPr>
      </p:pic>
      <p:sp>
        <p:nvSpPr>
          <p:cNvPr id="6" name="页脚占位符 5">
            <a:extLst>
              <a:ext uri="{FF2B5EF4-FFF2-40B4-BE49-F238E27FC236}">
                <a16:creationId xmlns:a16="http://schemas.microsoft.com/office/drawing/2014/main" id="{5CEDB70F-FEFE-95AF-A996-C3560B5A5100}"/>
              </a:ext>
            </a:extLst>
          </p:cNvPr>
          <p:cNvSpPr>
            <a:spLocks noGrp="1"/>
          </p:cNvSpPr>
          <p:nvPr>
            <p:ph type="ftr" sz="quarter" idx="11"/>
          </p:nvPr>
        </p:nvSpPr>
        <p:spPr>
          <a:xfrm>
            <a:off x="2930883" y="6354867"/>
            <a:ext cx="6951215" cy="365125"/>
          </a:xfrm>
        </p:spPr>
        <p:txBody>
          <a:bodyPr/>
          <a:lstStyle/>
          <a:p>
            <a:r>
              <a:rPr lang="zh-CN" altLang="en-US" dirty="0"/>
              <a:t>注意：这是单轮操作，总共要进行</a:t>
            </a:r>
            <a:r>
              <a:rPr lang="en-US" altLang="zh-CN" dirty="0"/>
              <a:t>16</a:t>
            </a:r>
            <a:r>
              <a:rPr lang="zh-CN" altLang="en-US" dirty="0"/>
              <a:t>轮迭代，每轮操作过程相同</a:t>
            </a:r>
          </a:p>
        </p:txBody>
      </p:sp>
    </p:spTree>
    <p:extLst>
      <p:ext uri="{BB962C8B-B14F-4D97-AF65-F5344CB8AC3E}">
        <p14:creationId xmlns:p14="http://schemas.microsoft.com/office/powerpoint/2010/main" val="1731468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989644" y="371537"/>
            <a:ext cx="2262158"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轮操作之：扩展置换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541006" y="899136"/>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Expansion/Permutation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12" name="文本框 11">
            <a:extLst>
              <a:ext uri="{FF2B5EF4-FFF2-40B4-BE49-F238E27FC236}">
                <a16:creationId xmlns:a16="http://schemas.microsoft.com/office/drawing/2014/main" id="{C13CECC7-3E8F-E2CA-8312-04C648DA8265}"/>
              </a:ext>
            </a:extLst>
          </p:cNvPr>
          <p:cNvSpPr txBox="1"/>
          <p:nvPr/>
        </p:nvSpPr>
        <p:spPr>
          <a:xfrm>
            <a:off x="1046490" y="1569601"/>
            <a:ext cx="5022106" cy="3693319"/>
          </a:xfrm>
          <a:prstGeom prst="rect">
            <a:avLst/>
          </a:prstGeom>
          <a:noFill/>
        </p:spPr>
        <p:txBody>
          <a:bodyPr wrap="square">
            <a:spAutoFit/>
          </a:bodyPr>
          <a:lstStyle/>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 扩展置置换目标是</a:t>
            </a:r>
            <a:r>
              <a:rPr lang="en-US" altLang="zh-CN" dirty="0">
                <a:solidFill>
                  <a:schemeClr val="bg1"/>
                </a:solidFill>
                <a:latin typeface="微软雅黑" panose="020B0503020204020204" pitchFamily="34" charset="-122"/>
                <a:ea typeface="微软雅黑" panose="020B0503020204020204" pitchFamily="34" charset="-122"/>
              </a:rPr>
              <a:t>IP</a:t>
            </a:r>
            <a:r>
              <a:rPr lang="zh-CN" altLang="en-US" dirty="0">
                <a:solidFill>
                  <a:schemeClr val="bg1"/>
                </a:solidFill>
                <a:latin typeface="微软雅黑" panose="020B0503020204020204" pitchFamily="34" charset="-122"/>
                <a:ea typeface="微软雅黑" panose="020B0503020204020204" pitchFamily="34" charset="-122"/>
              </a:rPr>
              <a:t>置换后获得的右半部分</a:t>
            </a:r>
            <a:r>
              <a:rPr lang="en-US" altLang="zh-CN" dirty="0">
                <a:solidFill>
                  <a:schemeClr val="bg1"/>
                </a:solidFill>
                <a:latin typeface="微软雅黑" panose="020B0503020204020204" pitchFamily="34" charset="-122"/>
                <a:ea typeface="微软雅黑" panose="020B0503020204020204" pitchFamily="34" charset="-122"/>
              </a:rPr>
              <a:t>R0</a:t>
            </a:r>
            <a:r>
              <a:rPr lang="zh-CN" altLang="en-US" dirty="0">
                <a:solidFill>
                  <a:schemeClr val="bg1"/>
                </a:solidFill>
                <a:latin typeface="微软雅黑" panose="020B0503020204020204" pitchFamily="34" charset="-122"/>
                <a:ea typeface="微软雅黑" panose="020B0503020204020204" pitchFamily="34" charset="-122"/>
              </a:rPr>
              <a:t>，将</a:t>
            </a:r>
            <a:r>
              <a:rPr lang="en-US" altLang="zh-CN" dirty="0">
                <a:solidFill>
                  <a:schemeClr val="bg1"/>
                </a:solidFill>
                <a:latin typeface="微软雅黑" panose="020B0503020204020204" pitchFamily="34" charset="-122"/>
                <a:ea typeface="微软雅黑" panose="020B0503020204020204" pitchFamily="34" charset="-122"/>
              </a:rPr>
              <a:t>32</a:t>
            </a:r>
            <a:r>
              <a:rPr lang="zh-CN" altLang="en-US" dirty="0">
                <a:solidFill>
                  <a:schemeClr val="bg1"/>
                </a:solidFill>
                <a:latin typeface="微软雅黑" panose="020B0503020204020204" pitchFamily="34" charset="-122"/>
                <a:ea typeface="微软雅黑" panose="020B0503020204020204" pitchFamily="34" charset="-122"/>
              </a:rPr>
              <a:t>位输入扩展为</a:t>
            </a:r>
            <a:r>
              <a:rPr lang="en-US" altLang="zh-CN" dirty="0">
                <a:solidFill>
                  <a:schemeClr val="bg1"/>
                </a:solidFill>
                <a:latin typeface="微软雅黑" panose="020B0503020204020204" pitchFamily="34" charset="-122"/>
                <a:ea typeface="微软雅黑" panose="020B0503020204020204" pitchFamily="34" charset="-122"/>
              </a:rPr>
              <a:t>48</a:t>
            </a:r>
            <a:r>
              <a:rPr lang="zh-CN" altLang="en-US" dirty="0">
                <a:solidFill>
                  <a:schemeClr val="bg1"/>
                </a:solidFill>
                <a:latin typeface="微软雅黑" panose="020B0503020204020204" pitchFamily="34" charset="-122"/>
                <a:ea typeface="微软雅黑" panose="020B0503020204020204" pitchFamily="34" charset="-122"/>
              </a:rPr>
              <a:t>位</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分为</a:t>
            </a:r>
            <a:r>
              <a:rPr lang="en-US" altLang="zh-CN" dirty="0">
                <a:solidFill>
                  <a:schemeClr val="bg1"/>
                </a:solidFill>
                <a:latin typeface="微软雅黑" panose="020B0503020204020204" pitchFamily="34" charset="-122"/>
                <a:ea typeface="微软雅黑" panose="020B0503020204020204" pitchFamily="34" charset="-122"/>
              </a:rPr>
              <a:t>4</a:t>
            </a:r>
            <a:r>
              <a:rPr lang="zh-CN" altLang="en-US" dirty="0">
                <a:solidFill>
                  <a:schemeClr val="bg1"/>
                </a:solidFill>
                <a:latin typeface="微软雅黑" panose="020B0503020204020204" pitchFamily="34" charset="-122"/>
                <a:ea typeface="微软雅黑" panose="020B0503020204020204" pitchFamily="34" charset="-122"/>
              </a:rPr>
              <a:t>位</a:t>
            </a:r>
            <a:r>
              <a:rPr lang="en-US" altLang="zh-CN" dirty="0">
                <a:solidFill>
                  <a:schemeClr val="bg1"/>
                </a:solidFill>
                <a:latin typeface="微软雅黑" panose="020B0503020204020204" pitchFamily="34" charset="-122"/>
                <a:ea typeface="微软雅黑" panose="020B0503020204020204" pitchFamily="34" charset="-122"/>
              </a:rPr>
              <a:t>×8</a:t>
            </a:r>
            <a:r>
              <a:rPr lang="zh-CN" altLang="en-US" dirty="0">
                <a:solidFill>
                  <a:schemeClr val="bg1"/>
                </a:solidFill>
                <a:latin typeface="微软雅黑" panose="020B0503020204020204" pitchFamily="34" charset="-122"/>
                <a:ea typeface="微软雅黑" panose="020B0503020204020204" pitchFamily="34" charset="-122"/>
              </a:rPr>
              <a:t>组</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输出。使得生成与密钥相同长度的数据以进行异或运算；提供更长的结果，在后续的替代运算中可以进行压缩。</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将输入的</a:t>
            </a:r>
            <a:r>
              <a:rPr lang="en-US" altLang="zh-CN" dirty="0">
                <a:solidFill>
                  <a:schemeClr val="bg1"/>
                </a:solidFill>
                <a:latin typeface="微软雅黑" panose="020B0503020204020204" pitchFamily="34" charset="-122"/>
                <a:ea typeface="微软雅黑" panose="020B0503020204020204" pitchFamily="34" charset="-122"/>
              </a:rPr>
              <a:t>32 bit Ri-1</a:t>
            </a:r>
            <a:r>
              <a:rPr lang="zh-CN" altLang="en-US" dirty="0">
                <a:solidFill>
                  <a:schemeClr val="bg1"/>
                </a:solidFill>
                <a:latin typeface="微软雅黑" panose="020B0503020204020204" pitchFamily="34" charset="-122"/>
                <a:ea typeface="微软雅黑" panose="020B0503020204020204" pitchFamily="34" charset="-122"/>
              </a:rPr>
              <a:t>扩展成</a:t>
            </a:r>
            <a:r>
              <a:rPr lang="en-US" altLang="zh-CN" dirty="0">
                <a:solidFill>
                  <a:schemeClr val="bg1"/>
                </a:solidFill>
                <a:latin typeface="微软雅黑" panose="020B0503020204020204" pitchFamily="34" charset="-122"/>
                <a:ea typeface="微软雅黑" panose="020B0503020204020204" pitchFamily="34" charset="-122"/>
              </a:rPr>
              <a:t>48 bit</a:t>
            </a:r>
            <a:r>
              <a:rPr lang="zh-CN" altLang="en-US" dirty="0">
                <a:solidFill>
                  <a:schemeClr val="bg1"/>
                </a:solidFill>
                <a:latin typeface="微软雅黑" panose="020B0503020204020204" pitchFamily="34" charset="-122"/>
                <a:ea typeface="微软雅黑" panose="020B0503020204020204" pitchFamily="34" charset="-122"/>
              </a:rPr>
              <a:t>的输出，令</a:t>
            </a:r>
            <a:r>
              <a:rPr lang="en-US" altLang="zh-CN" dirty="0">
                <a:solidFill>
                  <a:schemeClr val="bg1"/>
                </a:solidFill>
                <a:latin typeface="微软雅黑" panose="020B0503020204020204" pitchFamily="34" charset="-122"/>
                <a:ea typeface="微软雅黑" panose="020B0503020204020204" pitchFamily="34" charset="-122"/>
              </a:rPr>
              <a:t>s</a:t>
            </a:r>
            <a:r>
              <a:rPr lang="zh-CN" altLang="en-US" dirty="0">
                <a:solidFill>
                  <a:schemeClr val="bg1"/>
                </a:solidFill>
                <a:latin typeface="微软雅黑" panose="020B0503020204020204" pitchFamily="34" charset="-122"/>
                <a:ea typeface="微软雅黑" panose="020B0503020204020204" pitchFamily="34" charset="-122"/>
              </a:rPr>
              <a:t>表示</a:t>
            </a:r>
            <a:r>
              <a:rPr lang="en-US" altLang="zh-CN" dirty="0">
                <a:solidFill>
                  <a:schemeClr val="bg1"/>
                </a:solidFill>
                <a:latin typeface="微软雅黑" panose="020B0503020204020204" pitchFamily="34" charset="-122"/>
                <a:ea typeface="微软雅黑" panose="020B0503020204020204" pitchFamily="34" charset="-122"/>
              </a:rPr>
              <a:t>E</a:t>
            </a:r>
            <a:r>
              <a:rPr lang="zh-CN" altLang="en-US" dirty="0">
                <a:solidFill>
                  <a:schemeClr val="bg1"/>
                </a:solidFill>
                <a:latin typeface="微软雅黑" panose="020B0503020204020204" pitchFamily="34" charset="-122"/>
                <a:ea typeface="微软雅黑" panose="020B0503020204020204" pitchFamily="34" charset="-122"/>
              </a:rPr>
              <a:t>原输入数据比特的原下标，则</a:t>
            </a:r>
            <a:r>
              <a:rPr lang="en-US" altLang="zh-CN" dirty="0">
                <a:solidFill>
                  <a:schemeClr val="bg1"/>
                </a:solidFill>
                <a:latin typeface="微软雅黑" panose="020B0503020204020204" pitchFamily="34" charset="-122"/>
                <a:ea typeface="微软雅黑" panose="020B0503020204020204" pitchFamily="34" charset="-122"/>
              </a:rPr>
              <a:t>E</a:t>
            </a:r>
            <a:r>
              <a:rPr lang="zh-CN" altLang="en-US" dirty="0">
                <a:solidFill>
                  <a:schemeClr val="bg1"/>
                </a:solidFill>
                <a:latin typeface="微软雅黑" panose="020B0503020204020204" pitchFamily="34" charset="-122"/>
                <a:ea typeface="微软雅黑" panose="020B0503020204020204" pitchFamily="34" charset="-122"/>
              </a:rPr>
              <a:t>的输出是将原下标</a:t>
            </a:r>
            <a:r>
              <a:rPr lang="en-US" altLang="zh-CN" dirty="0">
                <a:solidFill>
                  <a:schemeClr val="bg1"/>
                </a:solidFill>
                <a:latin typeface="微软雅黑" panose="020B0503020204020204" pitchFamily="34" charset="-122"/>
                <a:ea typeface="微软雅黑" panose="020B0503020204020204" pitchFamily="34" charset="-122"/>
              </a:rPr>
              <a:t>s</a:t>
            </a:r>
            <a:r>
              <a:rPr lang="en-US" altLang="zh-CN" sz="1800" b="1" dirty="0">
                <a:solidFill>
                  <a:schemeClr val="bg2"/>
                </a:solidFill>
                <a:latin typeface="Times New Roman" panose="02020603050405020304" pitchFamily="18" charset="0"/>
                <a:sym typeface="Symbol" panose="05050102010706020507" pitchFamily="18" charset="2"/>
              </a:rPr>
              <a:t> </a:t>
            </a:r>
            <a:r>
              <a:rPr lang="en-US" altLang="zh-CN" sz="1800" b="1" dirty="0">
                <a:solidFill>
                  <a:schemeClr val="bg1"/>
                </a:solidFill>
                <a:latin typeface="Times New Roman" panose="02020603050405020304" pitchFamily="18" charset="0"/>
                <a:sym typeface="Symbol" panose="05050102010706020507" pitchFamily="18" charset="2"/>
              </a:rPr>
              <a:t></a:t>
            </a:r>
            <a:r>
              <a:rPr lang="en-US" altLang="zh-CN" sz="1800" b="1" dirty="0">
                <a:solidFill>
                  <a:schemeClr val="bg2"/>
                </a:solidFill>
                <a:latin typeface="Times New Roman" panose="02020603050405020304" pitchFamily="18" charset="0"/>
                <a:sym typeface="Symbol" panose="05050102010706020507" pitchFamily="18" charset="2"/>
              </a:rPr>
              <a:t> </a:t>
            </a:r>
            <a:r>
              <a:rPr lang="en-US" altLang="zh-CN" dirty="0">
                <a:solidFill>
                  <a:schemeClr val="bg1"/>
                </a:solidFill>
                <a:latin typeface="微软雅黑" panose="020B0503020204020204" pitchFamily="34" charset="-122"/>
                <a:ea typeface="微软雅黑" panose="020B0503020204020204" pitchFamily="34" charset="-122"/>
              </a:rPr>
              <a:t>0</a:t>
            </a:r>
            <a:r>
              <a:rPr lang="zh-CN" altLang="en-US" dirty="0">
                <a:solidFill>
                  <a:schemeClr val="bg1"/>
                </a:solidFill>
                <a:latin typeface="微软雅黑" panose="020B0503020204020204" pitchFamily="34" charset="-122"/>
                <a:ea typeface="微软雅黑" panose="020B0503020204020204" pitchFamily="34" charset="-122"/>
              </a:rPr>
              <a:t>或</a:t>
            </a:r>
            <a:r>
              <a:rPr lang="en-US" altLang="zh-CN" dirty="0">
                <a:solidFill>
                  <a:schemeClr val="bg1"/>
                </a:solidFill>
                <a:latin typeface="微软雅黑" panose="020B0503020204020204" pitchFamily="34" charset="-122"/>
                <a:ea typeface="微软雅黑" panose="020B0503020204020204" pitchFamily="34" charset="-122"/>
              </a:rPr>
              <a:t>1(mod 4)</a:t>
            </a:r>
            <a:r>
              <a:rPr lang="zh-CN" altLang="en-US" dirty="0">
                <a:solidFill>
                  <a:schemeClr val="bg1"/>
                </a:solidFill>
                <a:latin typeface="微软雅黑" panose="020B0503020204020204" pitchFamily="34" charset="-122"/>
                <a:ea typeface="微软雅黑" panose="020B0503020204020204" pitchFamily="34" charset="-122"/>
              </a:rPr>
              <a:t>的各比特重复一次得到的，即对原第</a:t>
            </a:r>
            <a:r>
              <a:rPr lang="en-US" altLang="zh-CN" dirty="0">
                <a:solidFill>
                  <a:schemeClr val="bg1"/>
                </a:solidFill>
                <a:latin typeface="微软雅黑" panose="020B0503020204020204" pitchFamily="34" charset="-122"/>
                <a:ea typeface="微软雅黑" panose="020B0503020204020204" pitchFamily="34" charset="-122"/>
              </a:rPr>
              <a:t>1, 4, 5, 8, 9, 12, 13, 16, 17, 20, 21, 24, 25, 28, 29</a:t>
            </a:r>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32</a:t>
            </a:r>
            <a:r>
              <a:rPr lang="zh-CN" altLang="en-US" dirty="0">
                <a:solidFill>
                  <a:schemeClr val="bg1"/>
                </a:solidFill>
                <a:latin typeface="微软雅黑" panose="020B0503020204020204" pitchFamily="34" charset="-122"/>
                <a:ea typeface="微软雅黑" panose="020B0503020204020204" pitchFamily="34" charset="-122"/>
              </a:rPr>
              <a:t>各位都重复一次</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实现数据扩展。将表中数据按行读出得到</a:t>
            </a:r>
            <a:r>
              <a:rPr lang="en-US" altLang="zh-CN" dirty="0">
                <a:solidFill>
                  <a:schemeClr val="bg1"/>
                </a:solidFill>
                <a:latin typeface="微软雅黑" panose="020B0503020204020204" pitchFamily="34" charset="-122"/>
                <a:ea typeface="微软雅黑" panose="020B0503020204020204" pitchFamily="34" charset="-122"/>
              </a:rPr>
              <a:t>48 bit</a:t>
            </a:r>
            <a:r>
              <a:rPr lang="zh-CN" altLang="en-US" dirty="0">
                <a:solidFill>
                  <a:schemeClr val="bg1"/>
                </a:solidFill>
                <a:latin typeface="微软雅黑" panose="020B0503020204020204" pitchFamily="34" charset="-122"/>
                <a:ea typeface="微软雅黑" panose="020B0503020204020204" pitchFamily="34" charset="-122"/>
              </a:rPr>
              <a:t>输出。</a:t>
            </a:r>
          </a:p>
        </p:txBody>
      </p:sp>
      <p:graphicFrame>
        <p:nvGraphicFramePr>
          <p:cNvPr id="13" name="Group 364">
            <a:extLst>
              <a:ext uri="{FF2B5EF4-FFF2-40B4-BE49-F238E27FC236}">
                <a16:creationId xmlns:a16="http://schemas.microsoft.com/office/drawing/2014/main" id="{34A81FE0-65F4-A257-0C7B-7504A0166A78}"/>
              </a:ext>
            </a:extLst>
          </p:cNvPr>
          <p:cNvGraphicFramePr>
            <a:graphicFrameLocks/>
          </p:cNvGraphicFramePr>
          <p:nvPr>
            <p:extLst>
              <p:ext uri="{D42A27DB-BD31-4B8C-83A1-F6EECF244321}">
                <p14:modId xmlns:p14="http://schemas.microsoft.com/office/powerpoint/2010/main" val="2030487215"/>
              </p:ext>
            </p:extLst>
          </p:nvPr>
        </p:nvGraphicFramePr>
        <p:xfrm>
          <a:off x="7630388" y="1068413"/>
          <a:ext cx="2857500" cy="4722813"/>
        </p:xfrm>
        <a:graphic>
          <a:graphicData uri="http://schemas.openxmlformats.org/drawingml/2006/table">
            <a:tbl>
              <a:tblPr/>
              <a:tblGrid>
                <a:gridCol w="476250">
                  <a:extLst>
                    <a:ext uri="{9D8B030D-6E8A-4147-A177-3AD203B41FA5}">
                      <a16:colId xmlns:a16="http://schemas.microsoft.com/office/drawing/2014/main" val="1089974872"/>
                    </a:ext>
                  </a:extLst>
                </a:gridCol>
                <a:gridCol w="476250">
                  <a:extLst>
                    <a:ext uri="{9D8B030D-6E8A-4147-A177-3AD203B41FA5}">
                      <a16:colId xmlns:a16="http://schemas.microsoft.com/office/drawing/2014/main" val="2604540419"/>
                    </a:ext>
                  </a:extLst>
                </a:gridCol>
                <a:gridCol w="476250">
                  <a:extLst>
                    <a:ext uri="{9D8B030D-6E8A-4147-A177-3AD203B41FA5}">
                      <a16:colId xmlns:a16="http://schemas.microsoft.com/office/drawing/2014/main" val="4039203046"/>
                    </a:ext>
                  </a:extLst>
                </a:gridCol>
                <a:gridCol w="476250">
                  <a:extLst>
                    <a:ext uri="{9D8B030D-6E8A-4147-A177-3AD203B41FA5}">
                      <a16:colId xmlns:a16="http://schemas.microsoft.com/office/drawing/2014/main" val="5865234"/>
                    </a:ext>
                  </a:extLst>
                </a:gridCol>
                <a:gridCol w="474663">
                  <a:extLst>
                    <a:ext uri="{9D8B030D-6E8A-4147-A177-3AD203B41FA5}">
                      <a16:colId xmlns:a16="http://schemas.microsoft.com/office/drawing/2014/main" val="211506117"/>
                    </a:ext>
                  </a:extLst>
                </a:gridCol>
                <a:gridCol w="477837">
                  <a:extLst>
                    <a:ext uri="{9D8B030D-6E8A-4147-A177-3AD203B41FA5}">
                      <a16:colId xmlns:a16="http://schemas.microsoft.com/office/drawing/2014/main" val="2246571156"/>
                    </a:ext>
                  </a:extLst>
                </a:gridCol>
              </a:tblGrid>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101468799"/>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4</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5</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6</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7</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8</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3356263804"/>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8</a:t>
                      </a: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9</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10</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11</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636213516"/>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12</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13</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14</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15</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16</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374852727"/>
                  </a:ext>
                </a:extLst>
              </a:tr>
              <a:tr h="588963">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16</a:t>
                      </a: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17</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18</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19</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20</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21</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2361206578"/>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20</a:t>
                      </a: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21</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22</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23</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24</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25</a:t>
                      </a: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431469882"/>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24</a:t>
                      </a: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25</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26</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27</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28</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29</a:t>
                      </a: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645917413"/>
                  </a:ext>
                </a:extLst>
              </a:tr>
              <a:tr h="590550">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28</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9525"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29</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30</a:t>
                      </a:r>
                      <a:endParaRPr kumimoji="0" lang="en-US" altLang="zh-CN" sz="20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31</a:t>
                      </a: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32</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12700"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bg1"/>
                    </a:solidFill>
                  </a:tcPr>
                </a:tc>
                <a:tc>
                  <a:txBody>
                    <a:bodyPr/>
                    <a:lstStyle>
                      <a:lvl1pPr marL="342900" indent="-342900">
                        <a:spcBef>
                          <a:spcPct val="20000"/>
                        </a:spcBef>
                        <a:buClr>
                          <a:schemeClr val="folHlink"/>
                        </a:buClr>
                        <a:buSzPct val="60000"/>
                        <a:buFont typeface="Wingdings" panose="05000000000000000000" pitchFamily="2" charset="2"/>
                        <a:defRPr sz="28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defRPr sz="24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defRPr sz="20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5pPr>
                      <a:lvl6pPr marL="25146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6pPr>
                      <a:lvl7pPr marL="29718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7pPr>
                      <a:lvl8pPr marL="34290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8pPr>
                      <a:lvl9pPr marL="3886200" indent="-228600" fontAlgn="base">
                        <a:spcBef>
                          <a:spcPct val="20000"/>
                        </a:spcBef>
                        <a:spcAft>
                          <a:spcPct val="0"/>
                        </a:spcAft>
                        <a:buClr>
                          <a:schemeClr val="accent1"/>
                        </a:buClr>
                        <a:buSzPct val="50000"/>
                        <a:buFont typeface="Wingdings" panose="05000000000000000000" pitchFamily="2" charset="2"/>
                        <a:defRPr>
                          <a:solidFill>
                            <a:schemeClr val="tx1"/>
                          </a:solidFill>
                          <a:latin typeface="Tahoma" panose="020B0604030504040204" pitchFamily="34" charset="0"/>
                          <a:ea typeface="宋体" panose="02010600030101010101" pitchFamily="2" charset="-122"/>
                        </a:defRPr>
                      </a:lvl9pPr>
                    </a:lstStyle>
                    <a:p>
                      <a:pPr marL="342900" marR="0" lvl="0" indent="-342900" algn="ctr" defTabSz="914400" rtl="0" eaLnBrk="0" fontAlgn="base" latinLnBrk="0" hangingPunct="0">
                        <a:lnSpc>
                          <a:spcPct val="100000"/>
                        </a:lnSpc>
                        <a:spcBef>
                          <a:spcPct val="0"/>
                        </a:spcBef>
                        <a:spcAft>
                          <a:spcPct val="0"/>
                        </a:spcAft>
                        <a:buClrTx/>
                        <a:buSzTx/>
                        <a:buFontTx/>
                        <a:buNone/>
                        <a:tabLst/>
                      </a:pPr>
                      <a:r>
                        <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en-US" altLang="zh-CN" sz="20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miter lim="800000"/>
                      <a:headEnd type="none" w="med" len="med"/>
                      <a:tailEnd type="none" w="med" len="med"/>
                    </a:lnL>
                    <a:lnR w="9525" cap="flat" cmpd="sng" algn="ctr">
                      <a:solidFill>
                        <a:srgbClr val="000000"/>
                      </a:solidFill>
                      <a:prstDash val="solid"/>
                      <a:miter lim="800000"/>
                      <a:headEnd type="none" w="med" len="med"/>
                      <a:tailEnd type="none" w="med" len="med"/>
                    </a:lnR>
                    <a:lnT w="12700" cap="flat" cmpd="sng" algn="ctr">
                      <a:solidFill>
                        <a:srgbClr val="000000"/>
                      </a:solidFill>
                      <a:prstDash val="solid"/>
                      <a:miter lim="800000"/>
                      <a:headEnd type="none" w="med" len="med"/>
                      <a:tailEnd type="none" w="med" len="med"/>
                    </a:lnT>
                    <a:lnB w="12700" cap="flat" cmpd="sng" algn="ctr">
                      <a:solidFill>
                        <a:srgbClr val="000000"/>
                      </a:solidFill>
                      <a:prstDash val="solid"/>
                      <a:miter lim="800000"/>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3625669472"/>
                  </a:ext>
                </a:extLst>
              </a:tr>
            </a:tbl>
          </a:graphicData>
        </a:graphic>
      </p:graphicFrame>
    </p:spTree>
    <p:extLst>
      <p:ext uri="{BB962C8B-B14F-4D97-AF65-F5344CB8AC3E}">
        <p14:creationId xmlns:p14="http://schemas.microsoft.com/office/powerpoint/2010/main" val="3473117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8" name="矩形 7">
            <a:extLst>
              <a:ext uri="{FF2B5EF4-FFF2-40B4-BE49-F238E27FC236}">
                <a16:creationId xmlns:a16="http://schemas.microsoft.com/office/drawing/2014/main" id="{70D85CFC-40ED-6C98-9699-FD16104669C8}"/>
              </a:ext>
            </a:extLst>
          </p:cNvPr>
          <p:cNvSpPr/>
          <p:nvPr/>
        </p:nvSpPr>
        <p:spPr>
          <a:xfrm>
            <a:off x="1989644" y="371537"/>
            <a:ext cx="2262158"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轮操作之：扩展置换</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8F8FD489-6419-DA82-E4CF-687D12C50064}"/>
              </a:ext>
            </a:extLst>
          </p:cNvPr>
          <p:cNvSpPr txBox="1"/>
          <p:nvPr/>
        </p:nvSpPr>
        <p:spPr>
          <a:xfrm>
            <a:off x="541006" y="899136"/>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Expansion/Permutation</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sp>
        <p:nvSpPr>
          <p:cNvPr id="12" name="文本框 11">
            <a:extLst>
              <a:ext uri="{FF2B5EF4-FFF2-40B4-BE49-F238E27FC236}">
                <a16:creationId xmlns:a16="http://schemas.microsoft.com/office/drawing/2014/main" id="{B43398E2-518D-8792-BC70-E8BB13FF2BA3}"/>
              </a:ext>
            </a:extLst>
          </p:cNvPr>
          <p:cNvSpPr txBox="1"/>
          <p:nvPr/>
        </p:nvSpPr>
        <p:spPr>
          <a:xfrm>
            <a:off x="1057694" y="1461919"/>
            <a:ext cx="9010835" cy="1477328"/>
          </a:xfrm>
          <a:prstGeom prst="rect">
            <a:avLst/>
          </a:prstGeom>
          <a:noFill/>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例如：</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明文经过置换后的右半部分如下所示</a:t>
            </a:r>
          </a:p>
          <a:p>
            <a:r>
              <a:rPr lang="zh-CN" altLang="en-US" dirty="0">
                <a:solidFill>
                  <a:schemeClr val="bg1"/>
                </a:solidFill>
                <a:latin typeface="微软雅黑" panose="020B0503020204020204" pitchFamily="34" charset="-122"/>
                <a:ea typeface="微软雅黑" panose="020B0503020204020204" pitchFamily="34" charset="-122"/>
              </a:rPr>
              <a:t>R0= 1111 0000 1010 1010 1111 0000 1010 1010</a:t>
            </a:r>
          </a:p>
          <a:p>
            <a:r>
              <a:rPr lang="zh-CN" altLang="en-US" dirty="0">
                <a:solidFill>
                  <a:schemeClr val="bg1"/>
                </a:solidFill>
                <a:latin typeface="微软雅黑" panose="020B0503020204020204" pitchFamily="34" charset="-122"/>
                <a:ea typeface="微软雅黑" panose="020B0503020204020204" pitchFamily="34" charset="-122"/>
              </a:rPr>
              <a:t>通过扩展规则得到如下数据</a:t>
            </a:r>
          </a:p>
          <a:p>
            <a:r>
              <a:rPr lang="zh-CN" altLang="en-US" dirty="0">
                <a:solidFill>
                  <a:schemeClr val="bg1"/>
                </a:solidFill>
                <a:latin typeface="微软雅黑" panose="020B0503020204020204" pitchFamily="34" charset="-122"/>
                <a:ea typeface="微软雅黑" panose="020B0503020204020204" pitchFamily="34" charset="-122"/>
              </a:rPr>
              <a:t>E(R0)= 011110 100001 010101 010101 011110 100001 010101 010101</a:t>
            </a:r>
          </a:p>
        </p:txBody>
      </p:sp>
      <p:pic>
        <p:nvPicPr>
          <p:cNvPr id="6" name="图片 5">
            <a:extLst>
              <a:ext uri="{FF2B5EF4-FFF2-40B4-BE49-F238E27FC236}">
                <a16:creationId xmlns:a16="http://schemas.microsoft.com/office/drawing/2014/main" id="{E220C603-2FC5-67F9-E489-F9E52C449A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9986" y="2939247"/>
            <a:ext cx="4892027" cy="3671845"/>
          </a:xfrm>
          <a:prstGeom prst="rect">
            <a:avLst/>
          </a:prstGeom>
        </p:spPr>
      </p:pic>
    </p:spTree>
    <p:extLst>
      <p:ext uri="{BB962C8B-B14F-4D97-AF65-F5344CB8AC3E}">
        <p14:creationId xmlns:p14="http://schemas.microsoft.com/office/powerpoint/2010/main" val="184547105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2733</TotalTime>
  <Words>2435</Words>
  <Application>Microsoft Office PowerPoint</Application>
  <PresentationFormat>宽屏</PresentationFormat>
  <Paragraphs>455</Paragraphs>
  <Slides>21</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-apple-system</vt:lpstr>
      <vt:lpstr>Road Rage</vt:lpstr>
      <vt:lpstr>等线</vt:lpstr>
      <vt:lpstr>微软雅黑</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文翰</cp:lastModifiedBy>
  <cp:revision>62</cp:revision>
  <dcterms:created xsi:type="dcterms:W3CDTF">2017-06-08T06:40:00Z</dcterms:created>
  <dcterms:modified xsi:type="dcterms:W3CDTF">2022-05-04T00:15:43Z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

<file path=docProps/thumbnail.jpeg>
</file>